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257" r:id="rId5"/>
    <p:sldId id="266" r:id="rId6"/>
    <p:sldId id="260" r:id="rId7"/>
    <p:sldId id="258" r:id="rId8"/>
    <p:sldId id="263" r:id="rId9"/>
    <p:sldId id="268" r:id="rId10"/>
    <p:sldId id="267" r:id="rId11"/>
    <p:sldId id="269" r:id="rId12"/>
    <p:sldId id="270" r:id="rId13"/>
    <p:sldId id="262" r:id="rId14"/>
    <p:sldId id="272" r:id="rId15"/>
    <p:sldId id="271" r:id="rId16"/>
    <p:sldId id="276" r:id="rId17"/>
    <p:sldId id="265" r:id="rId18"/>
  </p:sldIdLst>
  <p:sldSz cx="18288000" cy="10287000"/>
  <p:notesSz cx="6858000" cy="9144000"/>
  <p:embeddedFontLst>
    <p:embeddedFont>
      <p:font typeface="Century Gothic" panose="020B0604020202020204" charset="0"/>
      <p:regular r:id="rId20"/>
      <p:bold r:id="rId21"/>
      <p:italic r:id="rId22"/>
      <p:boldItalic r:id="rId23"/>
    </p:embeddedFont>
    <p:embeddedFont>
      <p:font typeface="Poppins" panose="020B060402020202020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4E"/>
    <a:srgbClr val="26A1BE"/>
    <a:srgbClr val="F496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A0736-61E0-B8F6-AF88-32445392C4F3}" v="755" dt="2025-11-25T12:02:15.778"/>
    <p1510:client id="{C21783D1-04DE-743A-23BD-96D21C42EF1D}" v="1" dt="2025-11-25T09:16:00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92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Balolage" userId="S::emmanuel@3dtracking.com::83e0bc44-988f-45d3-9ac3-e8850f666e6e" providerId="AD" clId="Web-{2B2A0736-61E0-B8F6-AF88-32445392C4F3}"/>
    <pc:docChg chg="addSld delSld modSld">
      <pc:chgData name="Emmanuel Balolage" userId="S::emmanuel@3dtracking.com::83e0bc44-988f-45d3-9ac3-e8850f666e6e" providerId="AD" clId="Web-{2B2A0736-61E0-B8F6-AF88-32445392C4F3}" dt="2025-11-25T12:02:15.778" v="452" actId="1076"/>
      <pc:docMkLst>
        <pc:docMk/>
      </pc:docMkLst>
      <pc:sldChg chg="modSp">
        <pc:chgData name="Emmanuel Balolage" userId="S::emmanuel@3dtracking.com::83e0bc44-988f-45d3-9ac3-e8850f666e6e" providerId="AD" clId="Web-{2B2A0736-61E0-B8F6-AF88-32445392C4F3}" dt="2025-11-25T12:02:15.778" v="452" actId="1076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2B2A0736-61E0-B8F6-AF88-32445392C4F3}" dt="2025-11-25T09:52:34.925" v="5" actId="20577"/>
          <ac:spMkLst>
            <pc:docMk/>
            <pc:sldMk cId="0" sldId="257"/>
            <ac:spMk id="4" creationId="{00000000-0000-0000-0000-000000000000}"/>
          </ac:spMkLst>
        </pc:spChg>
        <pc:picChg chg="mod">
          <ac:chgData name="Emmanuel Balolage" userId="S::emmanuel@3dtracking.com::83e0bc44-988f-45d3-9ac3-e8850f666e6e" providerId="AD" clId="Web-{2B2A0736-61E0-B8F6-AF88-32445392C4F3}" dt="2025-11-25T12:02:15.778" v="452" actId="1076"/>
          <ac:picMkLst>
            <pc:docMk/>
            <pc:sldMk cId="0" sldId="257"/>
            <ac:picMk id="8" creationId="{A39DDC6C-D84D-E6DF-CEF2-4C95266A8FE7}"/>
          </ac:picMkLst>
        </pc:picChg>
      </pc:sldChg>
      <pc:sldChg chg="modSp">
        <pc:chgData name="Emmanuel Balolage" userId="S::emmanuel@3dtracking.com::83e0bc44-988f-45d3-9ac3-e8850f666e6e" providerId="AD" clId="Web-{2B2A0736-61E0-B8F6-AF88-32445392C4F3}" dt="2025-11-25T09:55:58.543" v="58" actId="20577"/>
        <pc:sldMkLst>
          <pc:docMk/>
          <pc:sldMk cId="0" sldId="258"/>
        </pc:sldMkLst>
        <pc:spChg chg="mod">
          <ac:chgData name="Emmanuel Balolage" userId="S::emmanuel@3dtracking.com::83e0bc44-988f-45d3-9ac3-e8850f666e6e" providerId="AD" clId="Web-{2B2A0736-61E0-B8F6-AF88-32445392C4F3}" dt="2025-11-25T09:55:58.543" v="58" actId="20577"/>
          <ac:spMkLst>
            <pc:docMk/>
            <pc:sldMk cId="0" sldId="258"/>
            <ac:spMk id="8" creationId="{76695A91-7FEA-EDCE-37AD-B92F60834947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5:45.792" v="54" actId="20577"/>
          <ac:spMkLst>
            <pc:docMk/>
            <pc:sldMk cId="0" sldId="258"/>
            <ac:spMk id="9" creationId="{F2F66787-60D8-BD62-A154-CF111AD3413F}"/>
          </ac:spMkLst>
        </pc:spChg>
      </pc:sldChg>
      <pc:sldChg chg="del">
        <pc:chgData name="Emmanuel Balolage" userId="S::emmanuel@3dtracking.com::83e0bc44-988f-45d3-9ac3-e8850f666e6e" providerId="AD" clId="Web-{2B2A0736-61E0-B8F6-AF88-32445392C4F3}" dt="2025-11-25T10:47:31.547" v="440"/>
        <pc:sldMkLst>
          <pc:docMk/>
          <pc:sldMk cId="0" sldId="259"/>
        </pc:sldMkLst>
      </pc:sldChg>
      <pc:sldChg chg="modSp">
        <pc:chgData name="Emmanuel Balolage" userId="S::emmanuel@3dtracking.com::83e0bc44-988f-45d3-9ac3-e8850f666e6e" providerId="AD" clId="Web-{2B2A0736-61E0-B8F6-AF88-32445392C4F3}" dt="2025-11-25T09:54:59.916" v="49" actId="20577"/>
        <pc:sldMkLst>
          <pc:docMk/>
          <pc:sldMk cId="0" sldId="260"/>
        </pc:sldMkLst>
        <pc:spChg chg="mod">
          <ac:chgData name="Emmanuel Balolage" userId="S::emmanuel@3dtracking.com::83e0bc44-988f-45d3-9ac3-e8850f666e6e" providerId="AD" clId="Web-{2B2A0736-61E0-B8F6-AF88-32445392C4F3}" dt="2025-11-25T09:54:26.383" v="41" actId="1076"/>
          <ac:spMkLst>
            <pc:docMk/>
            <pc:sldMk cId="0" sldId="260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4:59.916" v="49" actId="20577"/>
          <ac:spMkLst>
            <pc:docMk/>
            <pc:sldMk cId="0" sldId="260"/>
            <ac:spMk id="6" creationId="{E337AC16-2231-3EA5-480B-36D76AD232D8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10:21:18.121" v="345" actId="20577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2B2A0736-61E0-B8F6-AF88-32445392C4F3}" dt="2025-11-25T10:17:59.993" v="311" actId="20577"/>
          <ac:spMkLst>
            <pc:docMk/>
            <pc:sldMk cId="0" sldId="262"/>
            <ac:spMk id="9" creationId="{8BEDDB51-3B01-650A-9499-35AED09726DE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1:05.105" v="341" actId="20577"/>
          <ac:spMkLst>
            <pc:docMk/>
            <pc:sldMk cId="0" sldId="262"/>
            <ac:spMk id="10" creationId="{F8D2ABFB-81DB-62E3-AAC8-EE622AE122ED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1:18.121" v="345" actId="20577"/>
          <ac:spMkLst>
            <pc:docMk/>
            <pc:sldMk cId="0" sldId="262"/>
            <ac:spMk id="13" creationId="{3C3CBE51-380C-5A0F-42ED-F35940E6F4DF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7:34.352" v="307" actId="20577"/>
          <ac:spMkLst>
            <pc:docMk/>
            <pc:sldMk cId="0" sldId="262"/>
            <ac:spMk id="14" creationId="{6B47F616-1438-A42A-2B03-1D6427BB32D1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5:34.350" v="269" actId="20577"/>
          <ac:spMkLst>
            <pc:docMk/>
            <pc:sldMk cId="0" sldId="262"/>
            <ac:spMk id="15" creationId="{E40212C5-CF58-FC9D-7B19-134A303A6E1C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09:59:20.281" v="87" actId="14100"/>
        <pc:sldMkLst>
          <pc:docMk/>
          <pc:sldMk cId="0" sldId="263"/>
        </pc:sldMkLst>
        <pc:spChg chg="mod">
          <ac:chgData name="Emmanuel Balolage" userId="S::emmanuel@3dtracking.com::83e0bc44-988f-45d3-9ac3-e8850f666e6e" providerId="AD" clId="Web-{2B2A0736-61E0-B8F6-AF88-32445392C4F3}" dt="2025-11-25T09:59:20.281" v="87" actId="14100"/>
          <ac:spMkLst>
            <pc:docMk/>
            <pc:sldMk cId="0" sldId="263"/>
            <ac:spMk id="9" creationId="{534F6659-1F45-7BCB-3F22-004B87AEB5CD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6:34.387" v="63" actId="20577"/>
          <ac:spMkLst>
            <pc:docMk/>
            <pc:sldMk cId="0" sldId="263"/>
            <ac:spMk id="10" creationId="{7555E45D-F7CA-9101-BF12-32AD6ED84A03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8:42.968" v="75" actId="20577"/>
          <ac:spMkLst>
            <pc:docMk/>
            <pc:sldMk cId="0" sldId="263"/>
            <ac:spMk id="11" creationId="{0E6F5D9A-5336-2FB5-DD30-9DFDB35DFE4A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7:33.404" v="70" actId="20577"/>
          <ac:spMkLst>
            <pc:docMk/>
            <pc:sldMk cId="0" sldId="263"/>
            <ac:spMk id="12" creationId="{AB8A2B9C-F63B-0A0C-C4B4-8A8020308EE5}"/>
          </ac:spMkLst>
        </pc:spChg>
        <pc:picChg chg="mod">
          <ac:chgData name="Emmanuel Balolage" userId="S::emmanuel@3dtracking.com::83e0bc44-988f-45d3-9ac3-e8850f666e6e" providerId="AD" clId="Web-{2B2A0736-61E0-B8F6-AF88-32445392C4F3}" dt="2025-11-25T09:57:26.295" v="69" actId="1076"/>
          <ac:picMkLst>
            <pc:docMk/>
            <pc:sldMk cId="0" sldId="263"/>
            <ac:picMk id="20" creationId="{444E1946-CDFE-3659-5E99-F7F1460275DF}"/>
          </ac:picMkLst>
        </pc:picChg>
      </pc:sldChg>
      <pc:sldChg chg="modSp">
        <pc:chgData name="Emmanuel Balolage" userId="S::emmanuel@3dtracking.com::83e0bc44-988f-45d3-9ac3-e8850f666e6e" providerId="AD" clId="Web-{2B2A0736-61E0-B8F6-AF88-32445392C4F3}" dt="2025-11-25T10:49:21.956" v="451" actId="20577"/>
        <pc:sldMkLst>
          <pc:docMk/>
          <pc:sldMk cId="0" sldId="265"/>
        </pc:sldMkLst>
        <pc:spChg chg="mod">
          <ac:chgData name="Emmanuel Balolage" userId="S::emmanuel@3dtracking.com::83e0bc44-988f-45d3-9ac3-e8850f666e6e" providerId="AD" clId="Web-{2B2A0736-61E0-B8F6-AF88-32445392C4F3}" dt="2025-11-25T10:49:21.956" v="451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09:53:56.289" v="32" actId="20577"/>
        <pc:sldMkLst>
          <pc:docMk/>
          <pc:sldMk cId="3376212396" sldId="266"/>
        </pc:sldMkLst>
        <pc:spChg chg="mod">
          <ac:chgData name="Emmanuel Balolage" userId="S::emmanuel@3dtracking.com::83e0bc44-988f-45d3-9ac3-e8850f666e6e" providerId="AD" clId="Web-{2B2A0736-61E0-B8F6-AF88-32445392C4F3}" dt="2025-11-25T09:52:49.348" v="11" actId="20577"/>
          <ac:spMkLst>
            <pc:docMk/>
            <pc:sldMk cId="3376212396" sldId="266"/>
            <ac:spMk id="3" creationId="{30BDA830-E65A-2946-F9BD-9D4718B0F5EC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09:53:56.289" v="32" actId="20577"/>
          <ac:spMkLst>
            <pc:docMk/>
            <pc:sldMk cId="3376212396" sldId="266"/>
            <ac:spMk id="6" creationId="{03B2E06F-4D2A-8489-878C-F6A0AFAC72A2}"/>
          </ac:spMkLst>
        </pc:spChg>
      </pc:sldChg>
      <pc:sldChg chg="modSp add del">
        <pc:chgData name="Emmanuel Balolage" userId="S::emmanuel@3dtracking.com::83e0bc44-988f-45d3-9ac3-e8850f666e6e" providerId="AD" clId="Web-{2B2A0736-61E0-B8F6-AF88-32445392C4F3}" dt="2025-11-25T10:47:09.765" v="438"/>
        <pc:sldMkLst>
          <pc:docMk/>
          <pc:sldMk cId="1837385351" sldId="267"/>
        </pc:sldMkLst>
        <pc:spChg chg="mod">
          <ac:chgData name="Emmanuel Balolage" userId="S::emmanuel@3dtracking.com::83e0bc44-988f-45d3-9ac3-e8850f666e6e" providerId="AD" clId="Web-{2B2A0736-61E0-B8F6-AF88-32445392C4F3}" dt="2025-11-25T10:06:19.182" v="123" actId="20577"/>
          <ac:spMkLst>
            <pc:docMk/>
            <pc:sldMk cId="1837385351" sldId="267"/>
            <ac:spMk id="11" creationId="{339B2994-316D-EC42-EBBA-8E18569F644A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6:31.730" v="129" actId="20577"/>
          <ac:spMkLst>
            <pc:docMk/>
            <pc:sldMk cId="1837385351" sldId="267"/>
            <ac:spMk id="12" creationId="{5226201F-F7C4-9CD0-024D-8BE2FCB98F72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6:41.888" v="132" actId="20577"/>
          <ac:spMkLst>
            <pc:docMk/>
            <pc:sldMk cId="1837385351" sldId="267"/>
            <ac:spMk id="13" creationId="{592AF728-6E2F-5744-8F11-DBDFF9590FAE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6:52.686" v="139" actId="20577"/>
          <ac:spMkLst>
            <pc:docMk/>
            <pc:sldMk cId="1837385351" sldId="267"/>
            <ac:spMk id="14" creationId="{9351F20D-88C5-DD4F-FF06-7CA50D471F2E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8:16.552" v="157" actId="20577"/>
          <ac:spMkLst>
            <pc:docMk/>
            <pc:sldMk cId="1837385351" sldId="267"/>
            <ac:spMk id="15" creationId="{775FBC18-946D-D581-30A2-AE82D42943A0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8:56.148" v="166" actId="20577"/>
          <ac:spMkLst>
            <pc:docMk/>
            <pc:sldMk cId="1837385351" sldId="267"/>
            <ac:spMk id="16" creationId="{050219D7-63BB-17BA-F4FF-50AC95FC8CA4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9:54.823" v="174" actId="20577"/>
          <ac:spMkLst>
            <pc:docMk/>
            <pc:sldMk cId="1837385351" sldId="267"/>
            <ac:spMk id="17" creationId="{40BDECCE-F4DF-2BE5-7E5A-754F3800A6E0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0:24.966" v="182" actId="20577"/>
          <ac:spMkLst>
            <pc:docMk/>
            <pc:sldMk cId="1837385351" sldId="267"/>
            <ac:spMk id="18" creationId="{9DC9D9BB-C8D1-98CF-5869-8AE5C5AA9321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5:59.086" v="117" actId="20577"/>
          <ac:spMkLst>
            <pc:docMk/>
            <pc:sldMk cId="1837385351" sldId="267"/>
            <ac:spMk id="19" creationId="{38ADD5AB-81AA-36F6-6E99-C92654465B95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10:05:09.926" v="113" actId="20577"/>
        <pc:sldMkLst>
          <pc:docMk/>
          <pc:sldMk cId="2798829221" sldId="268"/>
        </pc:sldMkLst>
        <pc:spChg chg="mod">
          <ac:chgData name="Emmanuel Balolage" userId="S::emmanuel@3dtracking.com::83e0bc44-988f-45d3-9ac3-e8850f666e6e" providerId="AD" clId="Web-{2B2A0736-61E0-B8F6-AF88-32445392C4F3}" dt="2025-11-25T10:04:07.457" v="100" actId="20577"/>
          <ac:spMkLst>
            <pc:docMk/>
            <pc:sldMk cId="2798829221" sldId="268"/>
            <ac:spMk id="4" creationId="{A6C28C63-10C8-21D3-FB76-5EE3FEF95DEC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3:37.082" v="95" actId="20577"/>
          <ac:spMkLst>
            <pc:docMk/>
            <pc:sldMk cId="2798829221" sldId="268"/>
            <ac:spMk id="9" creationId="{CC04C30B-A538-A2D7-293E-C4EA51EDABF7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05:09.926" v="113" actId="20577"/>
          <ac:spMkLst>
            <pc:docMk/>
            <pc:sldMk cId="2798829221" sldId="268"/>
            <ac:spMk id="16" creationId="{C740F8C7-8F7E-37A4-CE1D-BE40F1E40375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10:11:52.375" v="206" actId="1076"/>
        <pc:sldMkLst>
          <pc:docMk/>
          <pc:sldMk cId="3377869781" sldId="269"/>
        </pc:sldMkLst>
        <pc:spChg chg="mod">
          <ac:chgData name="Emmanuel Balolage" userId="S::emmanuel@3dtracking.com::83e0bc44-988f-45d3-9ac3-e8850f666e6e" providerId="AD" clId="Web-{2B2A0736-61E0-B8F6-AF88-32445392C4F3}" dt="2025-11-25T10:10:50.279" v="187" actId="20577"/>
          <ac:spMkLst>
            <pc:docMk/>
            <pc:sldMk cId="3377869781" sldId="269"/>
            <ac:spMk id="3" creationId="{FCF401CC-0A7F-6B93-736C-5EE95BEE0E1D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1:38.609" v="203" actId="20577"/>
          <ac:spMkLst>
            <pc:docMk/>
            <pc:sldMk cId="3377869781" sldId="269"/>
            <ac:spMk id="6" creationId="{ED9124E4-8B53-0F56-24B0-BE15D4DDB8E1}"/>
          </ac:spMkLst>
        </pc:spChg>
        <pc:picChg chg="mod">
          <ac:chgData name="Emmanuel Balolage" userId="S::emmanuel@3dtracking.com::83e0bc44-988f-45d3-9ac3-e8850f666e6e" providerId="AD" clId="Web-{2B2A0736-61E0-B8F6-AF88-32445392C4F3}" dt="2025-11-25T10:11:43.188" v="204" actId="1076"/>
          <ac:picMkLst>
            <pc:docMk/>
            <pc:sldMk cId="3377869781" sldId="269"/>
            <ac:picMk id="7" creationId="{FCC132F5-EB3B-DF49-D8B1-FE1451CCB0E5}"/>
          </ac:picMkLst>
        </pc:picChg>
        <pc:picChg chg="mod">
          <ac:chgData name="Emmanuel Balolage" userId="S::emmanuel@3dtracking.com::83e0bc44-988f-45d3-9ac3-e8850f666e6e" providerId="AD" clId="Web-{2B2A0736-61E0-B8F6-AF88-32445392C4F3}" dt="2025-11-25T10:11:48.391" v="205" actId="1076"/>
          <ac:picMkLst>
            <pc:docMk/>
            <pc:sldMk cId="3377869781" sldId="269"/>
            <ac:picMk id="8" creationId="{80EA6914-36C7-9088-322E-CD36C48A1B9A}"/>
          </ac:picMkLst>
        </pc:picChg>
        <pc:picChg chg="mod">
          <ac:chgData name="Emmanuel Balolage" userId="S::emmanuel@3dtracking.com::83e0bc44-988f-45d3-9ac3-e8850f666e6e" providerId="AD" clId="Web-{2B2A0736-61E0-B8F6-AF88-32445392C4F3}" dt="2025-11-25T10:11:52.375" v="206" actId="1076"/>
          <ac:picMkLst>
            <pc:docMk/>
            <pc:sldMk cId="3377869781" sldId="269"/>
            <ac:picMk id="9" creationId="{07B41B8C-F5F0-30FA-D6C3-7352BA765834}"/>
          </ac:picMkLst>
        </pc:picChg>
      </pc:sldChg>
      <pc:sldChg chg="modSp">
        <pc:chgData name="Emmanuel Balolage" userId="S::emmanuel@3dtracking.com::83e0bc44-988f-45d3-9ac3-e8850f666e6e" providerId="AD" clId="Web-{2B2A0736-61E0-B8F6-AF88-32445392C4F3}" dt="2025-11-25T10:14:42.568" v="264" actId="20577"/>
        <pc:sldMkLst>
          <pc:docMk/>
          <pc:sldMk cId="274624624" sldId="270"/>
        </pc:sldMkLst>
        <pc:spChg chg="mod">
          <ac:chgData name="Emmanuel Balolage" userId="S::emmanuel@3dtracking.com::83e0bc44-988f-45d3-9ac3-e8850f666e6e" providerId="AD" clId="Web-{2B2A0736-61E0-B8F6-AF88-32445392C4F3}" dt="2025-11-25T10:12:21.876" v="211" actId="20577"/>
          <ac:spMkLst>
            <pc:docMk/>
            <pc:sldMk cId="274624624" sldId="270"/>
            <ac:spMk id="3" creationId="{428FAEE0-8393-93DB-2262-37A2E7921F95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2:27.064" v="216" actId="20577"/>
          <ac:spMkLst>
            <pc:docMk/>
            <pc:sldMk cId="274624624" sldId="270"/>
            <ac:spMk id="10" creationId="{D30535F6-C362-61D2-FE7C-BA6255953DB7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2:41.908" v="221" actId="20577"/>
          <ac:spMkLst>
            <pc:docMk/>
            <pc:sldMk cId="274624624" sldId="270"/>
            <ac:spMk id="11" creationId="{2C2BA0C4-FF85-4901-410B-B3FF1D6F7A34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4:32.739" v="259" actId="20577"/>
          <ac:spMkLst>
            <pc:docMk/>
            <pc:sldMk cId="274624624" sldId="270"/>
            <ac:spMk id="13" creationId="{6F506DE8-4A89-4ABA-FEE0-DAA66F8F7E76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14:42.568" v="264" actId="20577"/>
          <ac:spMkLst>
            <pc:docMk/>
            <pc:sldMk cId="274624624" sldId="270"/>
            <ac:spMk id="14" creationId="{D1752B23-A550-B6DE-E9C3-76226E64826C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10:28:27.115" v="433" actId="1076"/>
        <pc:sldMkLst>
          <pc:docMk/>
          <pc:sldMk cId="728152121" sldId="271"/>
        </pc:sldMkLst>
        <pc:spChg chg="mod">
          <ac:chgData name="Emmanuel Balolage" userId="S::emmanuel@3dtracking.com::83e0bc44-988f-45d3-9ac3-e8850f666e6e" providerId="AD" clId="Web-{2B2A0736-61E0-B8F6-AF88-32445392C4F3}" dt="2025-11-25T10:28:27.115" v="433" actId="1076"/>
          <ac:spMkLst>
            <pc:docMk/>
            <pc:sldMk cId="728152121" sldId="271"/>
            <ac:spMk id="2" creationId="{C48703CA-E36A-6105-1784-4A138C46BD51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2:57.749" v="356" actId="20577"/>
          <ac:spMkLst>
            <pc:docMk/>
            <pc:sldMk cId="728152121" sldId="271"/>
            <ac:spMk id="3" creationId="{ADAE4213-C8F4-1633-2C08-683FE25056D7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6:08.328" v="404" actId="20577"/>
          <ac:spMkLst>
            <pc:docMk/>
            <pc:sldMk cId="728152121" sldId="271"/>
            <ac:spMk id="6" creationId="{56478283-B4EE-9FA5-6C6C-9B49FBD39724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6:43.611" v="408" actId="20577"/>
          <ac:spMkLst>
            <pc:docMk/>
            <pc:sldMk cId="728152121" sldId="271"/>
            <ac:spMk id="9" creationId="{7B4F8CFB-0BE8-7451-9A0D-B9607FF6777B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8:07.958" v="432" actId="20577"/>
          <ac:spMkLst>
            <pc:docMk/>
            <pc:sldMk cId="728152121" sldId="271"/>
            <ac:spMk id="10" creationId="{ADBC8A1C-1672-A5D3-0F08-05BDDE8C9BEF}"/>
          </ac:spMkLst>
        </pc:spChg>
      </pc:sldChg>
      <pc:sldChg chg="modSp">
        <pc:chgData name="Emmanuel Balolage" userId="S::emmanuel@3dtracking.com::83e0bc44-988f-45d3-9ac3-e8850f666e6e" providerId="AD" clId="Web-{2B2A0736-61E0-B8F6-AF88-32445392C4F3}" dt="2025-11-25T10:25:19.403" v="394" actId="20577"/>
        <pc:sldMkLst>
          <pc:docMk/>
          <pc:sldMk cId="2195962467" sldId="272"/>
        </pc:sldMkLst>
        <pc:spChg chg="mod">
          <ac:chgData name="Emmanuel Balolage" userId="S::emmanuel@3dtracking.com::83e0bc44-988f-45d3-9ac3-e8850f666e6e" providerId="AD" clId="Web-{2B2A0736-61E0-B8F6-AF88-32445392C4F3}" dt="2025-11-25T10:23:28.596" v="361" actId="20577"/>
          <ac:spMkLst>
            <pc:docMk/>
            <pc:sldMk cId="2195962467" sldId="272"/>
            <ac:spMk id="3" creationId="{6625847E-9613-0D26-444E-C3156CCF9EC3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2:47.608" v="350" actId="20577"/>
          <ac:spMkLst>
            <pc:docMk/>
            <pc:sldMk cId="2195962467" sldId="272"/>
            <ac:spMk id="4" creationId="{38F066F8-85F5-32EB-AAE8-CA98950BA8FE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5:01.745" v="386" actId="1076"/>
          <ac:spMkLst>
            <pc:docMk/>
            <pc:sldMk cId="2195962467" sldId="272"/>
            <ac:spMk id="5" creationId="{A0732821-D842-F06B-5CAC-EA0EDB73AC78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3:33.019" v="366" actId="20577"/>
          <ac:spMkLst>
            <pc:docMk/>
            <pc:sldMk cId="2195962467" sldId="272"/>
            <ac:spMk id="10" creationId="{5492E495-AB61-E20F-012E-2217730BC025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5:19.403" v="394" actId="20577"/>
          <ac:spMkLst>
            <pc:docMk/>
            <pc:sldMk cId="2195962467" sldId="272"/>
            <ac:spMk id="11" creationId="{FF548B19-724B-B200-A957-5C9C314FEB1A}"/>
          </ac:spMkLst>
        </pc:spChg>
        <pc:spChg chg="mod">
          <ac:chgData name="Emmanuel Balolage" userId="S::emmanuel@3dtracking.com::83e0bc44-988f-45d3-9ac3-e8850f666e6e" providerId="AD" clId="Web-{2B2A0736-61E0-B8F6-AF88-32445392C4F3}" dt="2025-11-25T10:25:07.636" v="390" actId="20577"/>
          <ac:spMkLst>
            <pc:docMk/>
            <pc:sldMk cId="2195962467" sldId="272"/>
            <ac:spMk id="13" creationId="{B26134AF-B771-2A38-8356-6D3931F8288C}"/>
          </ac:spMkLst>
        </pc:spChg>
      </pc:sldChg>
      <pc:sldChg chg="add del">
        <pc:chgData name="Emmanuel Balolage" userId="S::emmanuel@3dtracking.com::83e0bc44-988f-45d3-9ac3-e8850f666e6e" providerId="AD" clId="Web-{2B2A0736-61E0-B8F6-AF88-32445392C4F3}" dt="2025-11-25T10:47:33.610" v="441"/>
        <pc:sldMkLst>
          <pc:docMk/>
          <pc:sldMk cId="845244862" sldId="273"/>
        </pc:sldMkLst>
      </pc:sldChg>
      <pc:sldChg chg="add del">
        <pc:chgData name="Emmanuel Balolage" userId="S::emmanuel@3dtracking.com::83e0bc44-988f-45d3-9ac3-e8850f666e6e" providerId="AD" clId="Web-{2B2A0736-61E0-B8F6-AF88-32445392C4F3}" dt="2025-11-25T10:47:35.141" v="442"/>
        <pc:sldMkLst>
          <pc:docMk/>
          <pc:sldMk cId="4253631878" sldId="274"/>
        </pc:sldMkLst>
      </pc:sldChg>
      <pc:sldChg chg="add del">
        <pc:chgData name="Emmanuel Balolage" userId="S::emmanuel@3dtracking.com::83e0bc44-988f-45d3-9ac3-e8850f666e6e" providerId="AD" clId="Web-{2B2A0736-61E0-B8F6-AF88-32445392C4F3}" dt="2025-11-25T10:47:44.079" v="443"/>
        <pc:sldMkLst>
          <pc:docMk/>
          <pc:sldMk cId="732080212" sldId="275"/>
        </pc:sldMkLst>
      </pc:sldChg>
      <pc:sldChg chg="add">
        <pc:chgData name="Emmanuel Balolage" userId="S::emmanuel@3dtracking.com::83e0bc44-988f-45d3-9ac3-e8850f666e6e" providerId="AD" clId="Web-{2B2A0736-61E0-B8F6-AF88-32445392C4F3}" dt="2025-11-25T10:47:27.281" v="439"/>
        <pc:sldMkLst>
          <pc:docMk/>
          <pc:sldMk cId="1718091590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67CE-BD2E-954E-BCBE-7515A67BBA4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870EE-829C-2E4C-8444-672BDDFD4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28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2870EE-829C-2E4C-8444-672BDDFD49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12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5" Type="http://schemas.openxmlformats.org/officeDocument/2006/relationships/image" Target="../media/image17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DFAA03E7-E6DB-C68B-B47A-954E00F09E9F}"/>
              </a:ext>
            </a:extLst>
          </p:cNvPr>
          <p:cNvSpPr/>
          <p:nvPr/>
        </p:nvSpPr>
        <p:spPr>
          <a:xfrm>
            <a:off x="533400" y="38100"/>
            <a:ext cx="17297400" cy="10172700"/>
          </a:xfrm>
          <a:custGeom>
            <a:avLst/>
            <a:gdLst/>
            <a:ahLst/>
            <a:cxnLst/>
            <a:rect l="l" t="t" r="r" b="b"/>
            <a:pathLst>
              <a:path w="9266419" h="6523053">
                <a:moveTo>
                  <a:pt x="0" y="0"/>
                </a:moveTo>
                <a:lnTo>
                  <a:pt x="9266419" y="0"/>
                </a:lnTo>
                <a:lnTo>
                  <a:pt x="9266419" y="6523053"/>
                </a:lnTo>
                <a:lnTo>
                  <a:pt x="0" y="6523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72" t="-23913" r="-12572" b="-11366"/>
            </a:stretch>
          </a:blipFill>
        </p:spPr>
        <p:txBody>
          <a:bodyPr/>
          <a:lstStyle/>
          <a:p>
            <a:endParaRPr lang="en-ZA" sz="700"/>
          </a:p>
        </p:txBody>
      </p:sp>
      <p:pic>
        <p:nvPicPr>
          <p:cNvPr id="8" name="Picture 7" descr="A black arrow with white text&#10;&#10;AI-generated content may be incorrect.">
            <a:extLst>
              <a:ext uri="{FF2B5EF4-FFF2-40B4-BE49-F238E27FC236}">
                <a16:creationId xmlns:a16="http://schemas.microsoft.com/office/drawing/2014/main" id="{A39DDC6C-D84D-E6DF-CEF2-4C95266A8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" y="36095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14400" y="6438900"/>
            <a:ext cx="4717405" cy="1600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5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Solutions Agricoles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9731C-8E98-CAFB-E600-BBA2955FBEBE}"/>
              </a:ext>
            </a:extLst>
          </p:cNvPr>
          <p:cNvSpPr/>
          <p:nvPr/>
        </p:nvSpPr>
        <p:spPr>
          <a:xfrm>
            <a:off x="990600" y="4343638"/>
            <a:ext cx="1219200" cy="11046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A8AD3F-3390-5493-0872-9D9A84C39889}"/>
              </a:ext>
            </a:extLst>
          </p:cNvPr>
          <p:cNvSpPr/>
          <p:nvPr/>
        </p:nvSpPr>
        <p:spPr>
          <a:xfrm>
            <a:off x="990600" y="5448300"/>
            <a:ext cx="685800" cy="685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E81BB-D652-05AC-CCA1-B99471DE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field with a tablet&#10;&#10;AI-generated content may be incorrect.">
            <a:extLst>
              <a:ext uri="{FF2B5EF4-FFF2-40B4-BE49-F238E27FC236}">
                <a16:creationId xmlns:a16="http://schemas.microsoft.com/office/drawing/2014/main" id="{0B3C30B4-9F1D-4C48-D67A-338A665073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46" r="14303"/>
          <a:stretch/>
        </p:blipFill>
        <p:spPr>
          <a:xfrm>
            <a:off x="762000" y="1485900"/>
            <a:ext cx="8213151" cy="8253359"/>
          </a:xfrm>
          <a:prstGeom prst="rect">
            <a:avLst/>
          </a:prstGeom>
        </p:spPr>
      </p:pic>
      <p:pic>
        <p:nvPicPr>
          <p:cNvPr id="12" name="Picture 11" descr="A black rectangle with text&#10;&#10;AI-generated content may be incorrect.">
            <a:extLst>
              <a:ext uri="{FF2B5EF4-FFF2-40B4-BE49-F238E27FC236}">
                <a16:creationId xmlns:a16="http://schemas.microsoft.com/office/drawing/2014/main" id="{7908111B-CCF0-7E4C-F679-571EB144C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8" y="-30892"/>
            <a:ext cx="18288000" cy="10287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30BDA830-E65A-2946-F9BD-9D4718B0F5EC}"/>
              </a:ext>
            </a:extLst>
          </p:cNvPr>
          <p:cNvSpPr txBox="1"/>
          <p:nvPr/>
        </p:nvSpPr>
        <p:spPr>
          <a:xfrm>
            <a:off x="9622851" y="1504950"/>
            <a:ext cx="7467600" cy="2048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Principaux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Défis pour les Propriétaires de Flottes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Agricoles</a:t>
            </a:r>
            <a:endParaRPr lang="en-US" err="1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3B2E06F-4D2A-8489-878C-F6A0AFAC72A2}"/>
              </a:ext>
            </a:extLst>
          </p:cNvPr>
          <p:cNvSpPr txBox="1"/>
          <p:nvPr/>
        </p:nvSpPr>
        <p:spPr>
          <a:xfrm>
            <a:off x="10363200" y="3619500"/>
            <a:ext cx="7788849" cy="4929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Utilisation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Suivi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Équipements</a:t>
            </a:r>
            <a:endParaRPr lang="en-US" err="1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Allocation des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Ressources</a:t>
            </a:r>
            <a:endParaRPr lang="en-US" err="1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Gestion du Carburant</a:t>
            </a:r>
            <a:endParaRPr lang="en-US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Connectivité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Fiabilité</a:t>
            </a:r>
            <a:endParaRPr lang="en-US" err="1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Maintenance &amp;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Réduction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Temps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d’Arrêt</a:t>
            </a:r>
            <a:endParaRPr lang="en-US" err="1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Conformité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Réglementations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Environnementales</a:t>
            </a:r>
            <a:endParaRPr lang="en-US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58A0CB-3827-7D66-2B8A-3829C7D0D70D}"/>
              </a:ext>
            </a:extLst>
          </p:cNvPr>
          <p:cNvSpPr/>
          <p:nvPr/>
        </p:nvSpPr>
        <p:spPr>
          <a:xfrm rot="18900816">
            <a:off x="9740315" y="4048880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4A35D6-DB36-7F1E-E0E1-AC1338B54A8E}"/>
              </a:ext>
            </a:extLst>
          </p:cNvPr>
          <p:cNvSpPr/>
          <p:nvPr/>
        </p:nvSpPr>
        <p:spPr>
          <a:xfrm rot="18900816">
            <a:off x="9770190" y="4877554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6DB987-602F-4BF5-F64B-35039FD0B6D4}"/>
              </a:ext>
            </a:extLst>
          </p:cNvPr>
          <p:cNvSpPr/>
          <p:nvPr/>
        </p:nvSpPr>
        <p:spPr>
          <a:xfrm rot="18900816">
            <a:off x="9763735" y="56919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4DF9E0-195D-3EC7-AFF5-854F079D3A3E}"/>
              </a:ext>
            </a:extLst>
          </p:cNvPr>
          <p:cNvSpPr/>
          <p:nvPr/>
        </p:nvSpPr>
        <p:spPr>
          <a:xfrm rot="18900816">
            <a:off x="9793610" y="6564575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08BA9F-AF4D-F3FF-8BA7-5B487CCA4FDC}"/>
              </a:ext>
            </a:extLst>
          </p:cNvPr>
          <p:cNvSpPr/>
          <p:nvPr/>
        </p:nvSpPr>
        <p:spPr>
          <a:xfrm rot="18900816">
            <a:off x="9780624" y="740285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1DEF45-98A1-FC0C-EE96-BE09F4BFA105}"/>
              </a:ext>
            </a:extLst>
          </p:cNvPr>
          <p:cNvSpPr/>
          <p:nvPr/>
        </p:nvSpPr>
        <p:spPr>
          <a:xfrm rot="18900816">
            <a:off x="9810499" y="8246187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1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E4C4B87-01C1-6062-88C3-42EEF23A59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080"/>
          <a:stretch/>
        </p:blipFill>
        <p:spPr>
          <a:xfrm>
            <a:off x="550591" y="1352550"/>
            <a:ext cx="8288609" cy="8386708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15" name="Freeform 2">
            <a:extLst>
              <a:ext uri="{FF2B5EF4-FFF2-40B4-BE49-F238E27FC236}">
                <a16:creationId xmlns:a16="http://schemas.microsoft.com/office/drawing/2014/main" id="{B23E0888-C266-AF62-FE96-8B3CEBAD76C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TextBox 3"/>
          <p:cNvSpPr txBox="1"/>
          <p:nvPr/>
        </p:nvSpPr>
        <p:spPr>
          <a:xfrm>
            <a:off x="9146340" y="2110325"/>
            <a:ext cx="7982638" cy="656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La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Télématique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dans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l’Agriculture</a:t>
            </a:r>
            <a:endParaRPr lang="en-US" err="1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337AC16-2231-3EA5-480B-36D76AD232D8}"/>
              </a:ext>
            </a:extLst>
          </p:cNvPr>
          <p:cNvSpPr txBox="1"/>
          <p:nvPr/>
        </p:nvSpPr>
        <p:spPr>
          <a:xfrm>
            <a:off x="9146340" y="3861871"/>
            <a:ext cx="5535472" cy="4506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Les données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sont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au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cœur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opérations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agricoles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modernes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. La surveillance de points de données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tels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suivi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temps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réel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, la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 carburant et le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comportement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conducteurs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est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essentielle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pour optimiser les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opérations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,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réduire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coûts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et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améliorer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la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productivité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.</a:t>
            </a:r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9727F0-7B0E-D294-CA44-D2BFBC98F333}"/>
              </a:ext>
            </a:extLst>
          </p:cNvPr>
          <p:cNvGrpSpPr/>
          <p:nvPr/>
        </p:nvGrpSpPr>
        <p:grpSpPr>
          <a:xfrm>
            <a:off x="961370" y="4891142"/>
            <a:ext cx="7496830" cy="4595758"/>
            <a:chOff x="978646" y="4357742"/>
            <a:chExt cx="7496830" cy="4595758"/>
          </a:xfrm>
        </p:grpSpPr>
        <p:pic>
          <p:nvPicPr>
            <p:cNvPr id="12" name="Picture 11" descr="A computer with a white screen&#10;&#10;AI-generated content may be incorrect.">
              <a:extLst>
                <a:ext uri="{FF2B5EF4-FFF2-40B4-BE49-F238E27FC236}">
                  <a16:creationId xmlns:a16="http://schemas.microsoft.com/office/drawing/2014/main" id="{31C392A6-5118-A997-8762-215147B2B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0793" t="21623" r="18679" b="19923"/>
            <a:stretch/>
          </p:blipFill>
          <p:spPr>
            <a:xfrm>
              <a:off x="978646" y="4357742"/>
              <a:ext cx="7496830" cy="4595758"/>
            </a:xfrm>
            <a:prstGeom prst="rect">
              <a:avLst/>
            </a:prstGeom>
          </p:spPr>
        </p:pic>
        <p:pic>
          <p:nvPicPr>
            <p:cNvPr id="13" name="Picture 12" descr="A screenshot of a map&#10;&#10;AI-generated content may be incorrect.">
              <a:extLst>
                <a:ext uri="{FF2B5EF4-FFF2-40B4-BE49-F238E27FC236}">
                  <a16:creationId xmlns:a16="http://schemas.microsoft.com/office/drawing/2014/main" id="{8093FD36-F436-71E8-E971-D1960D0D8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8769" y="4747516"/>
              <a:ext cx="5462631" cy="3466233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F8EB64D2-5862-83F6-6B20-63FE3B841E79}"/>
              </a:ext>
            </a:extLst>
          </p:cNvPr>
          <p:cNvSpPr/>
          <p:nvPr/>
        </p:nvSpPr>
        <p:spPr>
          <a:xfrm>
            <a:off x="762000" y="3467100"/>
            <a:ext cx="1371600" cy="1371600"/>
          </a:xfrm>
          <a:prstGeom prst="ellipse">
            <a:avLst/>
          </a:prstGeom>
          <a:solidFill>
            <a:srgbClr val="004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Tractor with solid fill">
            <a:extLst>
              <a:ext uri="{FF2B5EF4-FFF2-40B4-BE49-F238E27FC236}">
                <a16:creationId xmlns:a16="http://schemas.microsoft.com/office/drawing/2014/main" id="{F1118AF4-379E-06AE-4845-975ACA374D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2959" y="3678059"/>
            <a:ext cx="932041" cy="9320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pic>
        <p:nvPicPr>
          <p:cNvPr id="6" name="Picture 5" descr="A white rectangular object with a black border&#10;&#10;AI-generated content may be incorrect.">
            <a:extLst>
              <a:ext uri="{FF2B5EF4-FFF2-40B4-BE49-F238E27FC236}">
                <a16:creationId xmlns:a16="http://schemas.microsoft.com/office/drawing/2014/main" id="{6DA2617F-686C-9C55-B011-4BF298CAF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49" y="1028700"/>
            <a:ext cx="9728044" cy="6915555"/>
          </a:xfrm>
          <a:prstGeom prst="rect">
            <a:avLst/>
          </a:prstGeom>
          <a:effectLst>
            <a:outerShdw blurRad="461451" dist="334806" dir="2541955" sx="91743" sy="91743" algn="ctr" rotWithShape="0">
              <a:srgbClr val="000000">
                <a:alpha val="48041"/>
              </a:srgbClr>
            </a:outerShdw>
          </a:effectLst>
        </p:spPr>
      </p:pic>
      <p:sp>
        <p:nvSpPr>
          <p:cNvPr id="8" name="Google Shape;143;p20">
            <a:extLst>
              <a:ext uri="{FF2B5EF4-FFF2-40B4-BE49-F238E27FC236}">
                <a16:creationId xmlns:a16="http://schemas.microsoft.com/office/drawing/2014/main" id="{76695A91-7FEA-EDCE-37AD-B92F60834947}"/>
              </a:ext>
            </a:extLst>
          </p:cNvPr>
          <p:cNvSpPr txBox="1"/>
          <p:nvPr/>
        </p:nvSpPr>
        <p:spPr>
          <a:xfrm>
            <a:off x="1219200" y="4921276"/>
            <a:ext cx="6145078" cy="354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La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plateforme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 3Dtracking offre une 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interface conviviale et intuitive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, facilitant la navigation entre les différentes sections. Son design garantit une expérience utilisateur fluide tout en offrant des options de personnalisation étendues pour répondre à divers besoins 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opérationnels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Calibri"/>
              </a:rPr>
              <a:t>.</a:t>
            </a:r>
            <a:endParaRPr lang="en-US"/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200">
              <a:solidFill>
                <a:srgbClr val="00444E"/>
              </a:solidFill>
              <a:latin typeface="Century Gothic" panose="020B0502020202020204" pitchFamily="34" charset="0"/>
              <a:ea typeface="Calibri"/>
              <a:cs typeface="Poppin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2F66787-60D8-BD62-A154-CF111AD3413F}"/>
              </a:ext>
            </a:extLst>
          </p:cNvPr>
          <p:cNvSpPr txBox="1"/>
          <p:nvPr/>
        </p:nvSpPr>
        <p:spPr>
          <a:xfrm>
            <a:off x="1219200" y="2873450"/>
            <a:ext cx="5715000" cy="13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Plateforme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Télématique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3Dtracking</a:t>
            </a:r>
            <a:endParaRPr lang="en-US"/>
          </a:p>
        </p:txBody>
      </p:sp>
      <p:pic>
        <p:nvPicPr>
          <p:cNvPr id="11" name="Picture 10" descr="A yellow diamond on a black background&#10;&#10;AI-generated content may be incorrect.">
            <a:extLst>
              <a:ext uri="{FF2B5EF4-FFF2-40B4-BE49-F238E27FC236}">
                <a16:creationId xmlns:a16="http://schemas.microsoft.com/office/drawing/2014/main" id="{B383F8CA-3747-A744-E68D-4EE449816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096000" y="8648700"/>
            <a:ext cx="3276600" cy="1638300"/>
          </a:xfrm>
          <a:prstGeom prst="rect">
            <a:avLst/>
          </a:prstGeom>
        </p:spPr>
      </p:pic>
      <p:pic>
        <p:nvPicPr>
          <p:cNvPr id="7" name="Picture 6" descr="A screenshot of a map&#10;&#10;AI-generated content may be incorrect.">
            <a:extLst>
              <a:ext uri="{FF2B5EF4-FFF2-40B4-BE49-F238E27FC236}">
                <a16:creationId xmlns:a16="http://schemas.microsoft.com/office/drawing/2014/main" id="{5320D71D-9EB0-57A8-6953-B7252FC8D4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4422"/>
          <a:stretch/>
        </p:blipFill>
        <p:spPr>
          <a:xfrm>
            <a:off x="7543800" y="1638300"/>
            <a:ext cx="9708994" cy="6305955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34F6659-1F45-7BCB-3F22-004B87AEB5CD}"/>
              </a:ext>
            </a:extLst>
          </p:cNvPr>
          <p:cNvSpPr txBox="1"/>
          <p:nvPr/>
        </p:nvSpPr>
        <p:spPr>
          <a:xfrm>
            <a:off x="2659748" y="2141608"/>
            <a:ext cx="13738526" cy="63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28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Comment Notre </a:t>
            </a:r>
            <a:r>
              <a:rPr lang="en-US" sz="28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Plateforme</a:t>
            </a:r>
            <a:r>
              <a:rPr lang="en-US" sz="28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28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Bénéficie</a:t>
            </a:r>
            <a:r>
              <a:rPr lang="en-US" sz="28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aux Propriétaires de Flottes </a:t>
            </a:r>
            <a:r>
              <a:rPr lang="en-US" sz="28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Agricoles</a:t>
            </a:r>
            <a:endParaRPr lang="en-US" sz="2800" err="1"/>
          </a:p>
        </p:txBody>
      </p:sp>
      <p:sp>
        <p:nvSpPr>
          <p:cNvPr id="10" name="Google Shape;143;p20">
            <a:extLst>
              <a:ext uri="{FF2B5EF4-FFF2-40B4-BE49-F238E27FC236}">
                <a16:creationId xmlns:a16="http://schemas.microsoft.com/office/drawing/2014/main" id="{7555E45D-F7CA-9101-BF12-32AD6ED84A03}"/>
              </a:ext>
            </a:extLst>
          </p:cNvPr>
          <p:cNvSpPr txBox="1"/>
          <p:nvPr/>
        </p:nvSpPr>
        <p:spPr>
          <a:xfrm>
            <a:off x="2930874" y="3086100"/>
            <a:ext cx="5223355" cy="1164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Les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outils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géorepérage (geofencing) de 3Dtracking permettent aux exploitants agricoles de définir les limites de leurs champs grâce à des </a:t>
            </a:r>
            <a:r>
              <a:rPr lang="en-GB" sz="20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périmètres virtuels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 Cela permet de suivre les machines dans les zones désignées, d’assurer une documentation précise, d’éviter les utilisations non autorisées et d’optimiser les opérations sur le terrain.</a:t>
            </a:r>
            <a:endParaRPr lang="en-US"/>
          </a:p>
        </p:txBody>
      </p:sp>
      <p:sp>
        <p:nvSpPr>
          <p:cNvPr id="11" name="Google Shape;143;p20">
            <a:extLst>
              <a:ext uri="{FF2B5EF4-FFF2-40B4-BE49-F238E27FC236}">
                <a16:creationId xmlns:a16="http://schemas.microsoft.com/office/drawing/2014/main" id="{0E6F5D9A-5336-2FB5-DD30-9DFDB35DFE4A}"/>
              </a:ext>
            </a:extLst>
          </p:cNvPr>
          <p:cNvSpPr txBox="1"/>
          <p:nvPr/>
        </p:nvSpPr>
        <p:spPr>
          <a:xfrm>
            <a:off x="2943066" y="6362700"/>
            <a:ext cx="5406062" cy="844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Le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suivi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temps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réel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, le diagnostic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moteur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la surveillance du carburant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aident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agriculteurs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à </a:t>
            </a:r>
            <a:r>
              <a:rPr lang="en-GB" sz="20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optimiser </a:t>
            </a:r>
            <a:r>
              <a:rPr lang="en-GB" sz="2000" b="1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leurs</a:t>
            </a:r>
            <a:r>
              <a:rPr lang="en-GB" sz="20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b="1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opérations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réduire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temps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d’arrêt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US"/>
          </a:p>
        </p:txBody>
      </p:sp>
      <p:sp>
        <p:nvSpPr>
          <p:cNvPr id="12" name="Google Shape;143;p20">
            <a:extLst>
              <a:ext uri="{FF2B5EF4-FFF2-40B4-BE49-F238E27FC236}">
                <a16:creationId xmlns:a16="http://schemas.microsoft.com/office/drawing/2014/main" id="{AB8A2B9C-F63B-0A0C-C4B4-8A8020308EE5}"/>
              </a:ext>
            </a:extLst>
          </p:cNvPr>
          <p:cNvSpPr txBox="1"/>
          <p:nvPr/>
        </p:nvSpPr>
        <p:spPr>
          <a:xfrm>
            <a:off x="12969782" y="2780508"/>
            <a:ext cx="4476346" cy="268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Les tableaux de bord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personnalisables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permettent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aux propriétaires de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flottes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agricoles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</a:t>
            </a:r>
            <a:r>
              <a:rPr lang="en-GB" sz="20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visualiser des </a:t>
            </a:r>
            <a:r>
              <a:rPr lang="en-GB" sz="2000" b="1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indicateurs</a:t>
            </a:r>
            <a:r>
              <a:rPr lang="en-GB" sz="20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b="1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clés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tels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la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carburant, les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heures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moteur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, la position GPS et les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alertes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maintenance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un seul </a:t>
            </a:r>
            <a:r>
              <a:rPr lang="en-GB" sz="20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endroit</a:t>
            </a:r>
            <a:r>
              <a:rPr lang="en-GB" sz="20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16316E-F2FE-C815-FD28-988B68D009A0}"/>
              </a:ext>
            </a:extLst>
          </p:cNvPr>
          <p:cNvSpPr/>
          <p:nvPr/>
        </p:nvSpPr>
        <p:spPr>
          <a:xfrm>
            <a:off x="1253680" y="3251051"/>
            <a:ext cx="1189499" cy="1189499"/>
          </a:xfrm>
          <a:prstGeom prst="ellipse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5B9FEA-9B4F-BDEB-CFA8-C0FF1B2200DC}"/>
              </a:ext>
            </a:extLst>
          </p:cNvPr>
          <p:cNvSpPr/>
          <p:nvPr/>
        </p:nvSpPr>
        <p:spPr>
          <a:xfrm>
            <a:off x="1300827" y="6515928"/>
            <a:ext cx="1213773" cy="1213773"/>
          </a:xfrm>
          <a:prstGeom prst="ellipse">
            <a:avLst/>
          </a:prstGeom>
          <a:solidFill>
            <a:srgbClr val="004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blue circle with a white circle with a pie chart in the center&#10;&#10;AI-generated content may be incorrect.">
            <a:extLst>
              <a:ext uri="{FF2B5EF4-FFF2-40B4-BE49-F238E27FC236}">
                <a16:creationId xmlns:a16="http://schemas.microsoft.com/office/drawing/2014/main" id="{444E1946-CDFE-3659-5E99-F7F146027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968" y="3243189"/>
            <a:ext cx="1213773" cy="1213773"/>
          </a:xfrm>
          <a:prstGeom prst="rect">
            <a:avLst/>
          </a:prstGeom>
        </p:spPr>
      </p:pic>
      <p:pic>
        <p:nvPicPr>
          <p:cNvPr id="21" name="Graphic 20" descr="Farm scene with solid fill">
            <a:extLst>
              <a:ext uri="{FF2B5EF4-FFF2-40B4-BE49-F238E27FC236}">
                <a16:creationId xmlns:a16="http://schemas.microsoft.com/office/drawing/2014/main" id="{918AECFC-A3D6-AEBC-21D8-02D465F8C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78645" y="3395396"/>
            <a:ext cx="751145" cy="751145"/>
          </a:xfrm>
          <a:prstGeom prst="rect">
            <a:avLst/>
          </a:prstGeom>
        </p:spPr>
      </p:pic>
      <p:pic>
        <p:nvPicPr>
          <p:cNvPr id="22" name="Graphic 21" descr="Tractor with solid fill">
            <a:extLst>
              <a:ext uri="{FF2B5EF4-FFF2-40B4-BE49-F238E27FC236}">
                <a16:creationId xmlns:a16="http://schemas.microsoft.com/office/drawing/2014/main" id="{4D4380D1-CDB0-9A94-B1B7-179FB7A54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1138" y="6656793"/>
            <a:ext cx="932041" cy="93204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7D46932-F95E-D0DB-A265-BD3CAECC1B09}"/>
              </a:ext>
            </a:extLst>
          </p:cNvPr>
          <p:cNvGrpSpPr/>
          <p:nvPr/>
        </p:nvGrpSpPr>
        <p:grpSpPr>
          <a:xfrm>
            <a:off x="8327377" y="5219700"/>
            <a:ext cx="5081777" cy="3612577"/>
            <a:chOff x="11627380" y="5904474"/>
            <a:chExt cx="5143386" cy="3656374"/>
          </a:xfrm>
        </p:grpSpPr>
        <p:pic>
          <p:nvPicPr>
            <p:cNvPr id="24" name="Picture 23" descr="A white rectangular object with a black border&#10;&#10;AI-generated content may be incorrect.">
              <a:extLst>
                <a:ext uri="{FF2B5EF4-FFF2-40B4-BE49-F238E27FC236}">
                  <a16:creationId xmlns:a16="http://schemas.microsoft.com/office/drawing/2014/main" id="{3D61FCE8-C30E-5950-F680-4AE96A324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7380" y="5904474"/>
              <a:ext cx="5143386" cy="3656374"/>
            </a:xfrm>
            <a:prstGeom prst="rect">
              <a:avLst/>
            </a:prstGeom>
            <a:effectLst>
              <a:outerShdw blurRad="461451" dist="334806" dir="2541955" sx="91743" sy="91743" algn="ctr" rotWithShape="0">
                <a:srgbClr val="000000">
                  <a:alpha val="48041"/>
                </a:srgbClr>
              </a:outerShdw>
            </a:effectLst>
          </p:spPr>
        </p:pic>
        <p:pic>
          <p:nvPicPr>
            <p:cNvPr id="13" name="Picture 12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B3420057-76BF-5861-83DF-A8B22BB15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700799" y="6222418"/>
              <a:ext cx="3401684" cy="3269029"/>
            </a:xfrm>
            <a:prstGeom prst="rect">
              <a:avLst/>
            </a:prstGeom>
            <a:ln>
              <a:noFill/>
            </a:ln>
            <a:effectLst>
              <a:outerShdw sx="1000" sy="1000" algn="tl" rotWithShape="0">
                <a:srgbClr val="333333"/>
              </a:outerShdw>
            </a:effectLst>
          </p:spPr>
        </p:pic>
      </p:grpSp>
      <p:pic>
        <p:nvPicPr>
          <p:cNvPr id="28" name="Picture 27" descr="A white rectangular object with a black border&#10;&#10;AI-generated content may be incorrect.">
            <a:extLst>
              <a:ext uri="{FF2B5EF4-FFF2-40B4-BE49-F238E27FC236}">
                <a16:creationId xmlns:a16="http://schemas.microsoft.com/office/drawing/2014/main" id="{B4617334-573A-8C1D-8E0D-B0F983BBEB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373" y="5615882"/>
            <a:ext cx="5111353" cy="3633602"/>
          </a:xfrm>
          <a:prstGeom prst="rect">
            <a:avLst/>
          </a:prstGeom>
          <a:effectLst>
            <a:outerShdw blurRad="461451" dist="334806" dir="2541955" sx="91743" sy="91743" algn="ctr" rotWithShape="0">
              <a:srgbClr val="000000">
                <a:alpha val="48041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7EE8F35-E7F4-D190-E006-69C76D553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82028" y="6186826"/>
            <a:ext cx="5081777" cy="3347466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30" name="Picture 29" descr="A green and yellow pie chart&#10;&#10;AI-generated content may be incorrect.">
            <a:extLst>
              <a:ext uri="{FF2B5EF4-FFF2-40B4-BE49-F238E27FC236}">
                <a16:creationId xmlns:a16="http://schemas.microsoft.com/office/drawing/2014/main" id="{501C4537-CB8B-9789-65C3-EEF5D421A5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18270" y="7715985"/>
            <a:ext cx="3926451" cy="228523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34E3B-2879-90EB-ED4E-9064CE174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487D360-7019-4862-7CD2-EA4A00633012}"/>
              </a:ext>
            </a:extLst>
          </p:cNvPr>
          <p:cNvSpPr/>
          <p:nvPr/>
        </p:nvSpPr>
        <p:spPr>
          <a:xfrm>
            <a:off x="-446" y="28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pic>
        <p:nvPicPr>
          <p:cNvPr id="6" name="Picture 5" descr="A white rectangular object with a black border&#10;&#10;AI-generated content may be incorrect.">
            <a:extLst>
              <a:ext uri="{FF2B5EF4-FFF2-40B4-BE49-F238E27FC236}">
                <a16:creationId xmlns:a16="http://schemas.microsoft.com/office/drawing/2014/main" id="{E04B5529-A208-7D0E-4D79-61ACD5552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87" y="551364"/>
            <a:ext cx="8629651" cy="6134720"/>
          </a:xfrm>
          <a:prstGeom prst="rect">
            <a:avLst/>
          </a:prstGeom>
          <a:effectLst>
            <a:outerShdw blurRad="461451" dist="334806" dir="2541955" sx="91743" sy="91743" algn="ctr" rotWithShape="0">
              <a:srgbClr val="000000">
                <a:alpha val="48041"/>
              </a:srgbClr>
            </a:outerShdw>
          </a:effectLst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CC04C30B-A538-A2D7-293E-C4EA51EDABF7}"/>
              </a:ext>
            </a:extLst>
          </p:cNvPr>
          <p:cNvSpPr txBox="1"/>
          <p:nvPr/>
        </p:nvSpPr>
        <p:spPr>
          <a:xfrm>
            <a:off x="1219200" y="2332798"/>
            <a:ext cx="5715000" cy="2030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Comment Notre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Plateforme</a:t>
            </a: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Bénéficie aux Propriétaires de Flottes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Agricoles</a:t>
            </a:r>
            <a:endParaRPr lang="en-US" sz="3200" err="1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A24AC4-6272-064E-8CDE-83902B1AB8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5282" b="38960"/>
          <a:stretch/>
        </p:blipFill>
        <p:spPr>
          <a:xfrm>
            <a:off x="8091187" y="1084763"/>
            <a:ext cx="8629651" cy="5661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143;p20">
            <a:extLst>
              <a:ext uri="{FF2B5EF4-FFF2-40B4-BE49-F238E27FC236}">
                <a16:creationId xmlns:a16="http://schemas.microsoft.com/office/drawing/2014/main" id="{A6C28C63-10C8-21D3-FB76-5EE3FEF95DEC}"/>
              </a:ext>
            </a:extLst>
          </p:cNvPr>
          <p:cNvSpPr txBox="1"/>
          <p:nvPr/>
        </p:nvSpPr>
        <p:spPr>
          <a:xfrm>
            <a:off x="1160989" y="5035653"/>
            <a:ext cx="6068486" cy="102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3Dtracking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permet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aux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exploitants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agricoles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d’optimiser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l’utilisation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équipements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, de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réduire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coûts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 carburant et de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prévenir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l’usage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non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autorisé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grâce au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suivi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temps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réel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, aux rapports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automatisés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et à la surveillance du carburant. De plus, les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alertes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 maintenance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prédictive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et les diagnostics à distance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minimisent</a:t>
            </a:r>
            <a:r>
              <a:rPr lang="en-GB" sz="2200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les temps </a:t>
            </a:r>
            <a:r>
              <a:rPr lang="en-GB" sz="22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d’arrêt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,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garantissant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 bon </a:t>
            </a:r>
            <a:r>
              <a:rPr lang="en-GB" sz="220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fonctionnement</a:t>
            </a:r>
            <a:r>
              <a:rPr lang="en-GB" sz="220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machines pendant les saisons de pointe.</a:t>
            </a:r>
            <a:endParaRPr lang="en-US"/>
          </a:p>
        </p:txBody>
      </p:sp>
      <p:pic>
        <p:nvPicPr>
          <p:cNvPr id="15" name="Picture 14" descr="A blue diamond on a black background&#10;&#10;AI-generated content may be incorrect.">
            <a:extLst>
              <a:ext uri="{FF2B5EF4-FFF2-40B4-BE49-F238E27FC236}">
                <a16:creationId xmlns:a16="http://schemas.microsoft.com/office/drawing/2014/main" id="{8870945C-8158-1964-2393-1BC18D664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5574615" y="8109194"/>
            <a:ext cx="4355612" cy="2177806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740F8C7-8F7E-37A4-CE1D-BE40F1E40375}"/>
              </a:ext>
            </a:extLst>
          </p:cNvPr>
          <p:cNvSpPr txBox="1"/>
          <p:nvPr/>
        </p:nvSpPr>
        <p:spPr>
          <a:xfrm>
            <a:off x="11075377" y="7234137"/>
            <a:ext cx="7788849" cy="1966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Détail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du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trajet</a:t>
            </a:r>
            <a:endParaRPr lang="en-US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Surveillance des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capteurs</a:t>
            </a:r>
            <a:endParaRPr lang="en-US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Rapports</a:t>
            </a:r>
            <a:endParaRPr lang="en-US"/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Alertes</a:t>
            </a:r>
            <a:endParaRPr lang="en-US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57B69C-056D-3095-9E86-4D8537F9FD0C}"/>
              </a:ext>
            </a:extLst>
          </p:cNvPr>
          <p:cNvSpPr/>
          <p:nvPr/>
        </p:nvSpPr>
        <p:spPr>
          <a:xfrm rot="18900816">
            <a:off x="10349915" y="741971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88F4AE-A6C3-ECA1-C2C3-56C7555C1896}"/>
              </a:ext>
            </a:extLst>
          </p:cNvPr>
          <p:cNvSpPr/>
          <p:nvPr/>
        </p:nvSpPr>
        <p:spPr>
          <a:xfrm rot="18900816">
            <a:off x="10379790" y="795311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18790E-12D9-FA74-DD6B-40BD1338AD49}"/>
              </a:ext>
            </a:extLst>
          </p:cNvPr>
          <p:cNvSpPr/>
          <p:nvPr/>
        </p:nvSpPr>
        <p:spPr>
          <a:xfrm rot="18900816">
            <a:off x="10379789" y="841031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52C4DD-E55D-B884-F464-90DE8C4949BF}"/>
              </a:ext>
            </a:extLst>
          </p:cNvPr>
          <p:cNvSpPr/>
          <p:nvPr/>
        </p:nvSpPr>
        <p:spPr>
          <a:xfrm rot="18900816">
            <a:off x="10403210" y="8917690"/>
            <a:ext cx="196254" cy="198000"/>
          </a:xfrm>
          <a:prstGeom prst="rect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2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51960-EC6D-11EB-8756-490B6E1AB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a wheat field&#10;&#10;AI-generated content may be incorrect.">
            <a:extLst>
              <a:ext uri="{FF2B5EF4-FFF2-40B4-BE49-F238E27FC236}">
                <a16:creationId xmlns:a16="http://schemas.microsoft.com/office/drawing/2014/main" id="{CD138314-0DF6-443E-9A0C-29D9A2909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6"/>
          <a:stretch/>
        </p:blipFill>
        <p:spPr>
          <a:xfrm>
            <a:off x="304800" y="419100"/>
            <a:ext cx="17393219" cy="8547479"/>
          </a:xfrm>
          <a:prstGeom prst="rect">
            <a:avLst/>
          </a:prstGeom>
        </p:spPr>
      </p:pic>
      <p:pic>
        <p:nvPicPr>
          <p:cNvPr id="6" name="Picture 5" descr="A computer with a blank screen&#10;&#10;AI-generated content may be incorrect.">
            <a:extLst>
              <a:ext uri="{FF2B5EF4-FFF2-40B4-BE49-F238E27FC236}">
                <a16:creationId xmlns:a16="http://schemas.microsoft.com/office/drawing/2014/main" id="{25F4B507-F473-B1F4-0FA6-F830BF024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6CC33B2F-BF05-0497-1DAE-B2659748D1D4}"/>
              </a:ext>
            </a:extLst>
          </p:cNvPr>
          <p:cNvSpPr txBox="1"/>
          <p:nvPr/>
        </p:nvSpPr>
        <p:spPr>
          <a:xfrm>
            <a:off x="5254372" y="2476500"/>
            <a:ext cx="7775828" cy="638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3" b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Solution Focused Tools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339B2994-316D-EC42-EBBA-8E18569F644A}"/>
              </a:ext>
            </a:extLst>
          </p:cNvPr>
          <p:cNvSpPr txBox="1"/>
          <p:nvPr/>
        </p:nvSpPr>
        <p:spPr>
          <a:xfrm>
            <a:off x="5029200" y="3976213"/>
            <a:ext cx="1512245" cy="305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Utilisation</a:t>
            </a: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Suivi</a:t>
            </a: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Équipements</a:t>
            </a:r>
            <a:endParaRPr lang="en-US" err="1"/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5226201F-F7C4-9CD0-024D-8BE2FCB98F72}"/>
              </a:ext>
            </a:extLst>
          </p:cNvPr>
          <p:cNvSpPr txBox="1"/>
          <p:nvPr/>
        </p:nvSpPr>
        <p:spPr>
          <a:xfrm>
            <a:off x="5029200" y="4897062"/>
            <a:ext cx="1426970" cy="454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Allocation des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Ressources</a:t>
            </a: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Planification</a:t>
            </a:r>
            <a:endParaRPr lang="en-US"/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592AF728-6E2F-5744-8F11-DBDFF9590FAE}"/>
              </a:ext>
            </a:extLst>
          </p:cNvPr>
          <p:cNvSpPr txBox="1"/>
          <p:nvPr/>
        </p:nvSpPr>
        <p:spPr>
          <a:xfrm>
            <a:off x="5029200" y="5684720"/>
            <a:ext cx="1308466" cy="459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Gestion du Carburant &amp; Surveillance de la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Consommation</a:t>
            </a:r>
            <a:endParaRPr lang="en-US" err="1"/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9351F20D-88C5-DD4F-FF06-7CA50D471F2E}"/>
              </a:ext>
            </a:extLst>
          </p:cNvPr>
          <p:cNvSpPr txBox="1"/>
          <p:nvPr/>
        </p:nvSpPr>
        <p:spPr>
          <a:xfrm>
            <a:off x="5029200" y="6626266"/>
            <a:ext cx="1693532" cy="300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Maintenance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Préventive</a:t>
            </a:r>
            <a:r>
              <a:rPr lang="en-US" sz="95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</a:t>
            </a:r>
            <a:r>
              <a:rPr lang="en-US" sz="95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Pannes</a:t>
            </a:r>
            <a:endParaRPr lang="en-US" err="1"/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775FBC18-946D-D581-30A2-AE82D42943A0}"/>
              </a:ext>
            </a:extLst>
          </p:cNvPr>
          <p:cNvSpPr txBox="1"/>
          <p:nvPr/>
        </p:nvSpPr>
        <p:spPr>
          <a:xfrm>
            <a:off x="7620000" y="3960612"/>
            <a:ext cx="550252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lnSpc>
                <a:spcPts val="1200"/>
              </a:lnSpc>
              <a:buAutoNum type="arabicPeriod"/>
            </a:pP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Suivi</a:t>
            </a: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– Surveillance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l’utilisation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machines pour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garantir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un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déploiement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optimal.</a:t>
            </a:r>
            <a:endParaRPr lang="en-US" sz="1000">
              <a:solidFill>
                <a:srgbClr val="00444E"/>
              </a:solidFill>
              <a:latin typeface="Century Gothic"/>
              <a:ea typeface="+mn-lt"/>
              <a:cs typeface="Poppins"/>
              <a:sym typeface="Poppins"/>
            </a:endParaRPr>
          </a:p>
          <a:p>
            <a:pPr marL="228600" indent="-228600">
              <a:lnSpc>
                <a:spcPts val="1200"/>
              </a:lnSpc>
              <a:buAutoNum type="arabicPeriod"/>
            </a:pP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Rapport de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Synthèse</a:t>
            </a: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Trajets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– Suit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l’historique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mouvements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aidant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gestionnaires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à analyser la couverture des champs et à identifier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équipements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sous-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utilisés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 sz="100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050219D7-63BB-17BA-F4FF-50AC95FC8CA4}"/>
              </a:ext>
            </a:extLst>
          </p:cNvPr>
          <p:cNvSpPr txBox="1"/>
          <p:nvPr/>
        </p:nvSpPr>
        <p:spPr>
          <a:xfrm>
            <a:off x="7620000" y="4821536"/>
            <a:ext cx="539540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Rapport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d’Entrée</a:t>
            </a: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et de Sortie des Points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d’Intérêt</a:t>
            </a: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(POI)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–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Surveille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lorsque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équipements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entrent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ou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sortent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champs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désignés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assurant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une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exécution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rapide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tâches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GB" sz="100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228600" indent="-228600">
              <a:buAutoNum type="arabicPeriod"/>
            </a:pP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 de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Trajet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–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Avertit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gestionnaires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lorsqu’un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équipement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dévie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itinéraires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assignés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empêchant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utilisations non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GB"/>
          </a:p>
          <a:p>
            <a:pPr marL="228600" indent="-228600">
              <a:lnSpc>
                <a:spcPts val="1200"/>
              </a:lnSpc>
              <a:buAutoNum type="arabicPeriod"/>
            </a:pPr>
            <a:endParaRPr lang="en-GB" sz="1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40BDECCE-F4DF-2BE5-7E5A-754F3800A6E0}"/>
              </a:ext>
            </a:extLst>
          </p:cNvPr>
          <p:cNvSpPr txBox="1"/>
          <p:nvPr/>
        </p:nvSpPr>
        <p:spPr>
          <a:xfrm>
            <a:off x="7620000" y="5684720"/>
            <a:ext cx="53528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Alerte de </a:t>
            </a:r>
            <a:r>
              <a:rPr lang="en-US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Niveau</a:t>
            </a: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Carburant (</a:t>
            </a:r>
            <a:r>
              <a:rPr lang="en-US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Remplissage</a:t>
            </a: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)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–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Détecte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événements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ravitaillement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aidant à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suivre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achats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carburant et à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prévenir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la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fraude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 sz="100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228600" indent="-228600">
              <a:buAutoNum type="arabicPeriod"/>
            </a:pP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 de </a:t>
            </a:r>
            <a:r>
              <a:rPr lang="en-US" sz="1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Baisse</a:t>
            </a: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Soudaine</a:t>
            </a:r>
            <a:r>
              <a:rPr lang="en-US" sz="1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Carburant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–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Signale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baisses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rapides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carburant,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indiquant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fuites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potentielles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vol.</a:t>
            </a:r>
            <a:endParaRPr lang="en-US"/>
          </a:p>
          <a:p>
            <a:pPr marL="228600" indent="-228600">
              <a:lnSpc>
                <a:spcPts val="1200"/>
              </a:lnSpc>
              <a:buAutoNum type="arabicPeriod"/>
            </a:pPr>
            <a:endParaRPr lang="en-US" sz="1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id="{9DC9D9BB-C8D1-98CF-5869-8AE5C5AA9321}"/>
              </a:ext>
            </a:extLst>
          </p:cNvPr>
          <p:cNvSpPr txBox="1"/>
          <p:nvPr/>
        </p:nvSpPr>
        <p:spPr>
          <a:xfrm>
            <a:off x="7620000" y="6598900"/>
            <a:ext cx="541666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Rapport du Temps de Fonctionnement du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Moteur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– Suit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heures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moteur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pour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planifier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la maintenance sur la base de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l’utilisation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réelle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plutôt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que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d’intervalles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fixes.</a:t>
            </a:r>
            <a:endParaRPr lang="en-GB" sz="100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228600" indent="-228600">
              <a:buAutoNum type="arabicPeriod"/>
            </a:pPr>
            <a:r>
              <a:rPr lang="en-GB" sz="1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 de Variance des </a:t>
            </a:r>
            <a:r>
              <a:rPr lang="en-GB" sz="1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Capteurs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–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Détecte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anomalies de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température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de pression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d’autres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paramètres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clés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permettant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d’éviter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pannes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avant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qu’elles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ne </a:t>
            </a:r>
            <a:r>
              <a:rPr lang="en-GB" sz="10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surviennent</a:t>
            </a:r>
            <a:r>
              <a:rPr lang="en-GB" sz="10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GB"/>
          </a:p>
          <a:p>
            <a:pPr marL="228600" indent="-228600">
              <a:lnSpc>
                <a:spcPts val="1200"/>
              </a:lnSpc>
              <a:buAutoNum type="arabicPeriod"/>
            </a:pPr>
            <a:endParaRPr lang="en-GB" sz="1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38ADD5AB-81AA-36F6-6E99-C92654465B95}"/>
              </a:ext>
            </a:extLst>
          </p:cNvPr>
          <p:cNvSpPr txBox="1"/>
          <p:nvPr/>
        </p:nvSpPr>
        <p:spPr>
          <a:xfrm>
            <a:off x="5029200" y="3196822"/>
            <a:ext cx="1693532" cy="471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26A1BE"/>
                </a:solidFill>
                <a:latin typeface="Century Gothic"/>
                <a:ea typeface="+mn-lt"/>
                <a:cs typeface="+mn-lt"/>
                <a:sym typeface="Poppins"/>
              </a:rPr>
              <a:t>PROBLÈME</a:t>
            </a:r>
            <a:endParaRPr lang="en-US"/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553495C6-E91A-8DF3-6451-9EEF8E4CD777}"/>
              </a:ext>
            </a:extLst>
          </p:cNvPr>
          <p:cNvSpPr txBox="1"/>
          <p:nvPr/>
        </p:nvSpPr>
        <p:spPr>
          <a:xfrm>
            <a:off x="7620000" y="3227268"/>
            <a:ext cx="1693532" cy="46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26A1BE"/>
                </a:solidFill>
                <a:latin typeface="Century Gothic" panose="020B0502020202020204" pitchFamily="34" charset="0"/>
                <a:ea typeface="Poppins"/>
                <a:cs typeface="Poppins"/>
                <a:sym typeface="Poppins"/>
              </a:rPr>
              <a:t>SOLUTIONS</a:t>
            </a:r>
          </a:p>
        </p:txBody>
      </p:sp>
      <p:pic>
        <p:nvPicPr>
          <p:cNvPr id="22" name="Picture 21" descr="A white line on a yellow circle&#10;&#10;AI-generated content may be incorrect.">
            <a:extLst>
              <a:ext uri="{FF2B5EF4-FFF2-40B4-BE49-F238E27FC236}">
                <a16:creationId xmlns:a16="http://schemas.microsoft.com/office/drawing/2014/main" id="{8B96C5EC-3B96-3621-BD74-CD767A76D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6568620"/>
            <a:ext cx="628650" cy="628650"/>
          </a:xfrm>
          <a:prstGeom prst="rect">
            <a:avLst/>
          </a:prstGeom>
        </p:spPr>
      </p:pic>
      <p:pic>
        <p:nvPicPr>
          <p:cNvPr id="26" name="Picture 25" descr="A blue circle with a white line on it&#10;&#10;AI-generated content may be incorrect.">
            <a:extLst>
              <a:ext uri="{FF2B5EF4-FFF2-40B4-BE49-F238E27FC236}">
                <a16:creationId xmlns:a16="http://schemas.microsoft.com/office/drawing/2014/main" id="{E9765C41-8DBB-D9AF-569E-6974BB49D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82" y="5651815"/>
            <a:ext cx="695218" cy="695218"/>
          </a:xfrm>
          <a:prstGeom prst="rect">
            <a:avLst/>
          </a:prstGeom>
        </p:spPr>
      </p:pic>
      <p:pic>
        <p:nvPicPr>
          <p:cNvPr id="28" name="Picture 27" descr="A white line on a blue circle&#10;&#10;AI-generated content may be incorrect.">
            <a:extLst>
              <a:ext uri="{FF2B5EF4-FFF2-40B4-BE49-F238E27FC236}">
                <a16:creationId xmlns:a16="http://schemas.microsoft.com/office/drawing/2014/main" id="{E72D4465-C3D3-2ABC-00AF-FC4DE7717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82" y="4749664"/>
            <a:ext cx="695218" cy="695218"/>
          </a:xfrm>
          <a:prstGeom prst="rect">
            <a:avLst/>
          </a:prstGeom>
        </p:spPr>
      </p:pic>
      <p:pic>
        <p:nvPicPr>
          <p:cNvPr id="30" name="Picture 29" descr="A grey circle with white line on it&#10;&#10;AI-generated content may be incorrect.">
            <a:extLst>
              <a:ext uri="{FF2B5EF4-FFF2-40B4-BE49-F238E27FC236}">
                <a16:creationId xmlns:a16="http://schemas.microsoft.com/office/drawing/2014/main" id="{659691A1-E850-9530-1299-5855F08B85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82" y="3850849"/>
            <a:ext cx="722688" cy="72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85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2BC5-E89F-0890-19B8-41B793EB2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a field holding a tablet&#10;&#10;AI-generated content may be incorrect.">
            <a:extLst>
              <a:ext uri="{FF2B5EF4-FFF2-40B4-BE49-F238E27FC236}">
                <a16:creationId xmlns:a16="http://schemas.microsoft.com/office/drawing/2014/main" id="{A6519382-3599-E468-FEE4-1ED514B3D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5" r="13073"/>
          <a:stretch/>
        </p:blipFill>
        <p:spPr>
          <a:xfrm>
            <a:off x="761999" y="1485899"/>
            <a:ext cx="8213151" cy="8253359"/>
          </a:xfrm>
          <a:prstGeom prst="rect">
            <a:avLst/>
          </a:prstGeom>
        </p:spPr>
      </p:pic>
      <p:pic>
        <p:nvPicPr>
          <p:cNvPr id="12" name="Picture 11" descr="A black rectangle with text&#10;&#10;AI-generated content may be incorrect.">
            <a:extLst>
              <a:ext uri="{FF2B5EF4-FFF2-40B4-BE49-F238E27FC236}">
                <a16:creationId xmlns:a16="http://schemas.microsoft.com/office/drawing/2014/main" id="{8C8439C5-A420-1744-B76C-E04272F79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"/>
            <a:ext cx="18288000" cy="10287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CF401CC-0A7F-6B93-736C-5EE95BEE0E1D}"/>
              </a:ext>
            </a:extLst>
          </p:cNvPr>
          <p:cNvSpPr txBox="1"/>
          <p:nvPr/>
        </p:nvSpPr>
        <p:spPr>
          <a:xfrm>
            <a:off x="9622851" y="1504950"/>
            <a:ext cx="7467600" cy="661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Intégration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Facile</a:t>
            </a:r>
            <a:endParaRPr lang="en-US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D9124E4-8B53-0F56-24B0-BE15D4DDB8E1}"/>
              </a:ext>
            </a:extLst>
          </p:cNvPr>
          <p:cNvSpPr txBox="1"/>
          <p:nvPr/>
        </p:nvSpPr>
        <p:spPr>
          <a:xfrm>
            <a:off x="10363200" y="2781300"/>
            <a:ext cx="7788849" cy="4082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Préparer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le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fichier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CSV</a:t>
            </a:r>
            <a:endParaRPr lang="en-US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Accéder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à la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plateforme</a:t>
            </a:r>
            <a:endParaRPr lang="en-US" err="1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Importer le </a:t>
            </a: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fichier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CSV</a:t>
            </a:r>
            <a:endParaRPr lang="en-US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Valider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Confirmer</a:t>
            </a:r>
            <a:endParaRPr lang="en-US"/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22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Enregistrer</a:t>
            </a:r>
            <a:r>
              <a:rPr lang="en-US" sz="22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&amp; Appliquer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DEC3CB-D549-5CE7-3391-9ACDFAE0C32A}"/>
              </a:ext>
            </a:extLst>
          </p:cNvPr>
          <p:cNvSpPr/>
          <p:nvPr/>
        </p:nvSpPr>
        <p:spPr>
          <a:xfrm rot="18900816">
            <a:off x="9740315" y="3210680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42FC7D-6125-4578-F797-197A91A52F28}"/>
              </a:ext>
            </a:extLst>
          </p:cNvPr>
          <p:cNvSpPr/>
          <p:nvPr/>
        </p:nvSpPr>
        <p:spPr>
          <a:xfrm rot="18900816">
            <a:off x="9770190" y="4039354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AA880-A78E-0AA5-6305-1D8141A7679E}"/>
              </a:ext>
            </a:extLst>
          </p:cNvPr>
          <p:cNvSpPr/>
          <p:nvPr/>
        </p:nvSpPr>
        <p:spPr>
          <a:xfrm rot="18900816">
            <a:off x="9763735" y="4853739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4C93CF-BE33-0CF6-91CF-D847A2C97CC9}"/>
              </a:ext>
            </a:extLst>
          </p:cNvPr>
          <p:cNvSpPr/>
          <p:nvPr/>
        </p:nvSpPr>
        <p:spPr>
          <a:xfrm rot="18900816">
            <a:off x="9793610" y="5711721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63C3A4-28FC-85D7-7431-FF23025EE8B9}"/>
              </a:ext>
            </a:extLst>
          </p:cNvPr>
          <p:cNvSpPr/>
          <p:nvPr/>
        </p:nvSpPr>
        <p:spPr>
          <a:xfrm rot="18900816">
            <a:off x="9780624" y="6608621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hite rectangular object with a black border&#10;&#10;AI-generated content may be incorrect.">
            <a:extLst>
              <a:ext uri="{FF2B5EF4-FFF2-40B4-BE49-F238E27FC236}">
                <a16:creationId xmlns:a16="http://schemas.microsoft.com/office/drawing/2014/main" id="{FCC132F5-EB3B-DF49-D8B1-FE1451CCB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916" y="6306448"/>
            <a:ext cx="4043892" cy="2874756"/>
          </a:xfrm>
          <a:prstGeom prst="rect">
            <a:avLst/>
          </a:prstGeom>
          <a:effectLst>
            <a:outerShdw blurRad="461451" dist="334806" dir="2541955" sx="91743" sy="91743" algn="ctr" rotWithShape="0">
              <a:srgbClr val="000000">
                <a:alpha val="48041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EA6914-36C7-9088-322E-CD36C48A1B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9568" y="6708177"/>
            <a:ext cx="3920839" cy="2442490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B41B8C-F5F0-30FA-D6C3-7352BA765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4895" y="8550830"/>
            <a:ext cx="804642" cy="6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69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DF7C4-DA32-4056-0858-AD69982F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60F683-DEA3-2CEE-7728-37821D7100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78" t="12242" r="19822" b="-199"/>
          <a:stretch/>
        </p:blipFill>
        <p:spPr>
          <a:xfrm>
            <a:off x="549847" y="1409700"/>
            <a:ext cx="8163896" cy="8253358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5" name="Freeform 2">
            <a:extLst>
              <a:ext uri="{FF2B5EF4-FFF2-40B4-BE49-F238E27FC236}">
                <a16:creationId xmlns:a16="http://schemas.microsoft.com/office/drawing/2014/main" id="{BF5106EE-EBE3-30E3-27F6-DE55048462B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28FAEE0-8393-93DB-2262-37A2E7921F95}"/>
              </a:ext>
            </a:extLst>
          </p:cNvPr>
          <p:cNvSpPr txBox="1"/>
          <p:nvPr/>
        </p:nvSpPr>
        <p:spPr>
          <a:xfrm>
            <a:off x="1233150" y="4864688"/>
            <a:ext cx="3415050" cy="13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Scénario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d’Utilisation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1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0535F6-C362-61D2-FE7C-BA6255953DB7}"/>
              </a:ext>
            </a:extLst>
          </p:cNvPr>
          <p:cNvSpPr txBox="1"/>
          <p:nvPr/>
        </p:nvSpPr>
        <p:spPr>
          <a:xfrm>
            <a:off x="1233150" y="6375761"/>
            <a:ext cx="3398645" cy="21171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Un propriétaire de flotte agricole rencontre des difficultés à surveiller les opérations de labour sur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plusieurs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champs.</a:t>
            </a:r>
            <a:endParaRPr lang="en-US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2C2BA0C4-FF85-4901-410B-B3FF1D6F7A34}"/>
              </a:ext>
            </a:extLst>
          </p:cNvPr>
          <p:cNvSpPr txBox="1"/>
          <p:nvPr/>
        </p:nvSpPr>
        <p:spPr>
          <a:xfrm>
            <a:off x="9598071" y="1431975"/>
            <a:ext cx="1693532" cy="471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Problème</a:t>
            </a:r>
            <a:endParaRPr lang="en-US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506DE8-4A89-4ABA-FEE0-DAA66F8F7E76}"/>
              </a:ext>
            </a:extLst>
          </p:cNvPr>
          <p:cNvSpPr txBox="1"/>
          <p:nvPr/>
        </p:nvSpPr>
        <p:spPr>
          <a:xfrm>
            <a:off x="9564651" y="2171700"/>
            <a:ext cx="5370549" cy="62386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Suivi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Activités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 Champ</a:t>
            </a:r>
            <a:endParaRPr lang="en-US"/>
          </a:p>
          <a:p>
            <a:pPr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S’assurer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tous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champs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désignés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sont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labourés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selon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planning</a:t>
            </a:r>
            <a:endParaRPr lang="en-US"/>
          </a:p>
          <a:p>
            <a:pPr>
              <a:lnSpc>
                <a:spcPct val="150000"/>
              </a:lnSpc>
            </a:pPr>
            <a:endParaRPr lang="en-GB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Vérification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l’Engagement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du Charrue</a:t>
            </a:r>
            <a:endParaRPr lang="en-GB"/>
          </a:p>
          <a:p>
            <a:pPr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Éviter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la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inutile de carburant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lorsque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tournent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au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ralenti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sans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charrue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engagée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pPr>
              <a:lnSpc>
                <a:spcPct val="150000"/>
              </a:lnSpc>
            </a:pPr>
            <a:endParaRPr lang="en-GB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Surveillance de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l’Efficacité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du Carburant</a:t>
            </a:r>
            <a:endParaRPr lang="en-GB"/>
          </a:p>
          <a:p>
            <a:pPr>
              <a:lnSpc>
                <a:spcPct val="150000"/>
              </a:lnSpc>
            </a:pPr>
            <a:r>
              <a:rPr lang="en-GB" sz="1600">
                <a:latin typeface="Century Gothic"/>
                <a:ea typeface="+mn-lt"/>
                <a:cs typeface="+mn-lt"/>
              </a:rPr>
              <a:t>Identifier les </a:t>
            </a:r>
            <a:r>
              <a:rPr lang="en-GB" sz="1600" err="1">
                <a:latin typeface="Century Gothic"/>
                <a:ea typeface="+mn-lt"/>
                <a:cs typeface="+mn-lt"/>
              </a:rPr>
              <a:t>consommations</a:t>
            </a:r>
            <a:r>
              <a:rPr lang="en-GB" sz="1600"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latin typeface="Century Gothic"/>
                <a:ea typeface="+mn-lt"/>
                <a:cs typeface="+mn-lt"/>
              </a:rPr>
              <a:t>anormales</a:t>
            </a:r>
            <a:r>
              <a:rPr lang="en-GB" sz="1600">
                <a:latin typeface="Century Gothic"/>
                <a:ea typeface="+mn-lt"/>
                <a:cs typeface="+mn-lt"/>
              </a:rPr>
              <a:t> pour </a:t>
            </a:r>
            <a:r>
              <a:rPr lang="en-GB" sz="1600" err="1">
                <a:latin typeface="Century Gothic"/>
                <a:ea typeface="+mn-lt"/>
                <a:cs typeface="+mn-lt"/>
              </a:rPr>
              <a:t>réduire</a:t>
            </a:r>
            <a:r>
              <a:rPr lang="en-GB" sz="1600"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latin typeface="Century Gothic"/>
                <a:ea typeface="+mn-lt"/>
                <a:cs typeface="+mn-lt"/>
              </a:rPr>
              <a:t>coûts</a:t>
            </a:r>
            <a:r>
              <a:rPr lang="en-GB" sz="1600"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latin typeface="Century Gothic"/>
                <a:ea typeface="+mn-lt"/>
                <a:cs typeface="+mn-lt"/>
              </a:rPr>
              <a:t>opérationnels</a:t>
            </a:r>
            <a:r>
              <a:rPr lang="en-GB" sz="1600">
                <a:latin typeface="Century Gothic"/>
                <a:ea typeface="+mn-lt"/>
                <a:cs typeface="+mn-lt"/>
              </a:rPr>
              <a:t>.</a:t>
            </a:r>
            <a:br>
              <a:rPr lang="en-GB" sz="1600">
                <a:solidFill>
                  <a:srgbClr val="01454F"/>
                </a:solidFill>
                <a:latin typeface="Century Gothic"/>
                <a:cs typeface="Poppins"/>
              </a:rPr>
            </a:br>
            <a:endParaRPr lang="en-GB" sz="1600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Assurer la Bonne Utilisation de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l’Équipement</a:t>
            </a:r>
          </a:p>
          <a:p>
            <a:pPr>
              <a:lnSpc>
                <a:spcPct val="150000"/>
              </a:lnSpc>
            </a:pP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Confirmer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roulent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à la bonne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vitesse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pour un labour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efficace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ZA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D1752B23-A550-B6DE-E9C3-76226E64826C}"/>
              </a:ext>
            </a:extLst>
          </p:cNvPr>
          <p:cNvSpPr txBox="1"/>
          <p:nvPr/>
        </p:nvSpPr>
        <p:spPr>
          <a:xfrm>
            <a:off x="16044621" y="495300"/>
            <a:ext cx="1693532" cy="46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4"/>
              </a:lnSpc>
              <a:spcBef>
                <a:spcPct val="0"/>
              </a:spcBef>
            </a:pPr>
            <a:r>
              <a:rPr lang="en-US" sz="20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Scénario</a:t>
            </a:r>
            <a:r>
              <a:rPr lang="en-US" sz="200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 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21FAE0-3348-5FFF-60F4-D1DBE03F38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78" t="12242" r="19822" b="-199"/>
          <a:stretch/>
        </p:blipFill>
        <p:spPr>
          <a:xfrm>
            <a:off x="549847" y="1409700"/>
            <a:ext cx="8163896" cy="8253358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12D89D-D2A3-A4EF-19EB-551D5F610E4D}"/>
              </a:ext>
            </a:extLst>
          </p:cNvPr>
          <p:cNvSpPr/>
          <p:nvPr/>
        </p:nvSpPr>
        <p:spPr>
          <a:xfrm rot="18900816">
            <a:off x="676883" y="5549671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BEDDB51-3B01-650A-9499-35AED09726DE}"/>
              </a:ext>
            </a:extLst>
          </p:cNvPr>
          <p:cNvSpPr txBox="1"/>
          <p:nvPr/>
        </p:nvSpPr>
        <p:spPr>
          <a:xfrm>
            <a:off x="9598070" y="1431975"/>
            <a:ext cx="2517729" cy="471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Aperçus du Rapport</a:t>
            </a:r>
            <a:endParaRPr lang="en-US" b="1">
              <a:latin typeface="Century Gothic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2ABFB-81DB-62E3-AAC8-EE622AE122ED}"/>
              </a:ext>
            </a:extLst>
          </p:cNvPr>
          <p:cNvSpPr txBox="1"/>
          <p:nvPr/>
        </p:nvSpPr>
        <p:spPr>
          <a:xfrm>
            <a:off x="9564651" y="2171700"/>
            <a:ext cx="5827749" cy="63174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Vérification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 la Couverture du Champ</a:t>
            </a:r>
            <a:endParaRPr lang="en-US"/>
          </a:p>
          <a:p>
            <a:pPr marL="86995"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Confirme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quels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champs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été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labourés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, la durée et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schémas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mouvement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pPr>
              <a:lnSpc>
                <a:spcPct val="150000"/>
              </a:lnSpc>
            </a:pPr>
            <a:endParaRPr lang="en-GB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Efficacité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Opérationnelle</a:t>
            </a:r>
            <a:endParaRPr lang="en-GB" err="1">
              <a:solidFill>
                <a:srgbClr val="000000"/>
              </a:solidFill>
              <a:latin typeface="Calibri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Vérifie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labour est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effectué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à des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vitesses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optimales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GB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Analyse de la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 Carburant</a:t>
            </a:r>
            <a:endParaRPr lang="en-GB"/>
          </a:p>
          <a:p>
            <a:pPr marL="86995"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Détecte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usages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élevés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ou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inefficacités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pour limiter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coûts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pPr>
              <a:lnSpc>
                <a:spcPct val="150000"/>
              </a:lnSpc>
            </a:pPr>
            <a:endParaRPr lang="en-GB" b="1">
              <a:solidFill>
                <a:srgbClr val="26A1BE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cs typeface="Poppins"/>
              </a:rPr>
              <a:t>Resource Optimization</a:t>
            </a:r>
          </a:p>
          <a:p>
            <a:pPr marL="86995"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Garantit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la bonne utilisation des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équipements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,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réduisant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temps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d’arrêt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le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gaspillage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pPr>
              <a:lnSpc>
                <a:spcPct val="150000"/>
              </a:lnSpc>
            </a:pPr>
            <a:endParaRPr lang="en-GB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08C7F108-9CF0-FE2A-151F-D5C6F2E372CB}"/>
              </a:ext>
            </a:extLst>
          </p:cNvPr>
          <p:cNvSpPr txBox="1"/>
          <p:nvPr/>
        </p:nvSpPr>
        <p:spPr>
          <a:xfrm>
            <a:off x="1093190" y="4802007"/>
            <a:ext cx="2517729" cy="459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00444E"/>
                </a:solidFill>
                <a:latin typeface="Century Gothic" panose="020B0502020202020204" pitchFamily="34" charset="0"/>
                <a:ea typeface="Poppins"/>
                <a:cs typeface="Poppins"/>
                <a:sym typeface="Poppins"/>
              </a:rPr>
              <a:t>SOLUTION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3C3CBE51-380C-5A0F-42ED-F35940E6F4DF}"/>
              </a:ext>
            </a:extLst>
          </p:cNvPr>
          <p:cNvSpPr txBox="1"/>
          <p:nvPr/>
        </p:nvSpPr>
        <p:spPr>
          <a:xfrm>
            <a:off x="16044621" y="495300"/>
            <a:ext cx="1693532" cy="768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20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Scénario</a:t>
            </a:r>
            <a:r>
              <a:rPr lang="en-US" sz="200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 1</a:t>
            </a:r>
            <a:endParaRPr lang="en-US" sz="2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  <a:p>
            <a:pPr algn="r">
              <a:lnSpc>
                <a:spcPts val="4204"/>
              </a:lnSpc>
              <a:spcBef>
                <a:spcPct val="0"/>
              </a:spcBef>
            </a:pPr>
            <a:endParaRPr lang="en-US" sz="200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7F616-1438-A42A-2B03-1D6427BB32D1}"/>
              </a:ext>
            </a:extLst>
          </p:cNvPr>
          <p:cNvSpPr txBox="1"/>
          <p:nvPr/>
        </p:nvSpPr>
        <p:spPr>
          <a:xfrm>
            <a:off x="774807" y="6130127"/>
            <a:ext cx="5208898" cy="33239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>
                <a:solidFill>
                  <a:srgbClr val="01454F"/>
                </a:solidFill>
                <a:latin typeface="Century Gothic"/>
                <a:cs typeface="Poppins"/>
              </a:rPr>
              <a:t>1. 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Entrée dans un Point </a:t>
            </a:r>
            <a:r>
              <a:rPr lang="en-GB" sz="1400" b="1" err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d’Intérêt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 (POI)</a:t>
            </a:r>
            <a:endParaRPr lang="en-GB" sz="1400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 marL="93345"/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Enregistre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l’entrée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du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dans le champ,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indiquant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début du labour.</a:t>
            </a:r>
            <a:endParaRPr lang="en-GB"/>
          </a:p>
          <a:p>
            <a:endParaRPr lang="en-GB" sz="1400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r>
              <a:rPr lang="en-GB" sz="1400" b="1">
                <a:solidFill>
                  <a:srgbClr val="01454F"/>
                </a:solidFill>
                <a:latin typeface="Century Gothic"/>
                <a:cs typeface="Poppins"/>
              </a:rPr>
              <a:t>2.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Charrue </a:t>
            </a:r>
            <a:r>
              <a:rPr lang="en-GB" sz="1400" b="1" err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Activée</a:t>
            </a:r>
            <a:endParaRPr lang="en-GB" sz="1400" b="1">
              <a:solidFill>
                <a:srgbClr val="01454F"/>
              </a:solidFill>
              <a:latin typeface="Century Gothic"/>
              <a:ea typeface="+mn-lt"/>
              <a:cs typeface="Poppins"/>
            </a:endParaRPr>
          </a:p>
          <a:p>
            <a:pPr marL="86995"/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Confirme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l’outil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labour est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engagé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travail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réel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commence.</a:t>
            </a:r>
            <a:endParaRPr lang="en-GB"/>
          </a:p>
          <a:p>
            <a:endParaRPr lang="en-GB" sz="1400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r>
              <a:rPr lang="en-GB" sz="1400" b="1">
                <a:solidFill>
                  <a:srgbClr val="01454F"/>
                </a:solidFill>
                <a:latin typeface="Century Gothic"/>
                <a:cs typeface="Poppins"/>
              </a:rPr>
              <a:t>3.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Plage de Vitesse (au-dessus de 5 km/h)</a:t>
            </a:r>
          </a:p>
          <a:p>
            <a:pPr marL="86995"/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Garantit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laboure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activement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plutôt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tourner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au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ralenti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endParaRPr lang="en-GB" sz="1400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r>
              <a:rPr lang="en-GB" sz="1400" b="1">
                <a:solidFill>
                  <a:srgbClr val="01454F"/>
                </a:solidFill>
                <a:latin typeface="Century Gothic"/>
                <a:cs typeface="Poppins"/>
              </a:rPr>
              <a:t>4.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Surveillance de la </a:t>
            </a:r>
            <a:r>
              <a:rPr lang="en-GB" sz="1400" b="1" err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Consommation</a:t>
            </a:r>
            <a:r>
              <a:rPr lang="en-GB" sz="1400" b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 via </a:t>
            </a:r>
            <a:r>
              <a:rPr lang="en-GB" sz="1400" b="1" err="1">
                <a:solidFill>
                  <a:srgbClr val="01454F"/>
                </a:solidFill>
                <a:latin typeface="Century Gothic"/>
                <a:ea typeface="+mn-lt"/>
                <a:cs typeface="Poppins"/>
              </a:rPr>
              <a:t>Capteurs</a:t>
            </a:r>
            <a:endParaRPr lang="en-GB" sz="1400" b="1">
              <a:solidFill>
                <a:srgbClr val="01454F"/>
              </a:solidFill>
              <a:latin typeface="Century Gothic"/>
              <a:ea typeface="+mn-lt"/>
              <a:cs typeface="Poppins"/>
            </a:endParaRPr>
          </a:p>
          <a:p>
            <a:pPr marL="86995"/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Suit la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carburant pour analyser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l’efficacité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détecter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4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irrégularités</a:t>
            </a:r>
            <a:r>
              <a:rPr lang="en-GB" sz="14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Z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0212C5-CF58-FC9D-7B19-134A303A6E1C}"/>
              </a:ext>
            </a:extLst>
          </p:cNvPr>
          <p:cNvSpPr txBox="1"/>
          <p:nvPr/>
        </p:nvSpPr>
        <p:spPr>
          <a:xfrm>
            <a:off x="1046457" y="5448300"/>
            <a:ext cx="359988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Configurer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une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b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Alerte </a:t>
            </a:r>
            <a:r>
              <a:rPr lang="en-GB" sz="1600" b="1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Composée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avec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critères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suivants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: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85F5C-F7BC-FE26-BB1C-0F2869D3E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0BB5747-6E5F-7C2B-2A4D-692ADB8EE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97"/>
          <a:stretch/>
        </p:blipFill>
        <p:spPr bwMode="auto">
          <a:xfrm>
            <a:off x="549847" y="1431975"/>
            <a:ext cx="8140083" cy="823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2">
            <a:extLst>
              <a:ext uri="{FF2B5EF4-FFF2-40B4-BE49-F238E27FC236}">
                <a16:creationId xmlns:a16="http://schemas.microsoft.com/office/drawing/2014/main" id="{A0732821-D842-F06B-5CAC-EA0EDB73AC78}"/>
              </a:ext>
            </a:extLst>
          </p:cNvPr>
          <p:cNvSpPr/>
          <p:nvPr/>
        </p:nvSpPr>
        <p:spPr>
          <a:xfrm>
            <a:off x="-216569" y="200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625847E-9613-0D26-444E-C3156CCF9EC3}"/>
              </a:ext>
            </a:extLst>
          </p:cNvPr>
          <p:cNvSpPr txBox="1"/>
          <p:nvPr/>
        </p:nvSpPr>
        <p:spPr>
          <a:xfrm>
            <a:off x="1233150" y="4864688"/>
            <a:ext cx="3415050" cy="13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Scénario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d’Utilisation</a:t>
            </a:r>
            <a:r>
              <a:rPr lang="en-US" sz="39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2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92E495-AB61-E20F-012E-2217730BC025}"/>
              </a:ext>
            </a:extLst>
          </p:cNvPr>
          <p:cNvSpPr txBox="1"/>
          <p:nvPr/>
        </p:nvSpPr>
        <p:spPr>
          <a:xfrm>
            <a:off x="1233150" y="6375761"/>
            <a:ext cx="3398645" cy="25326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Un propriétaire de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flotte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agricole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fait face à des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défis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pour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allouer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efficacement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ressources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tout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surveillant les </a:t>
            </a:r>
            <a:r>
              <a:rPr lang="en-GB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opérations</a:t>
            </a:r>
            <a:r>
              <a:rPr lang="en-GB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 labour.</a:t>
            </a:r>
            <a:endParaRPr lang="en-US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FF548B19-724B-B200-A957-5C9C314FEB1A}"/>
              </a:ext>
            </a:extLst>
          </p:cNvPr>
          <p:cNvSpPr txBox="1"/>
          <p:nvPr/>
        </p:nvSpPr>
        <p:spPr>
          <a:xfrm>
            <a:off x="9598071" y="1431975"/>
            <a:ext cx="1693532" cy="471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Problème</a:t>
            </a:r>
            <a:endParaRPr lang="en-US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134AF-B771-2A38-8356-6D3931F8288C}"/>
              </a:ext>
            </a:extLst>
          </p:cNvPr>
          <p:cNvSpPr txBox="1"/>
          <p:nvPr/>
        </p:nvSpPr>
        <p:spPr>
          <a:xfrm>
            <a:off x="9564651" y="2171700"/>
            <a:ext cx="5370549" cy="63241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Optimiser la Couverture des Champs</a:t>
            </a:r>
            <a:endParaRPr lang="en-US"/>
          </a:p>
          <a:p>
            <a:pPr>
              <a:lnSpc>
                <a:spcPct val="150000"/>
              </a:lnSpc>
            </a:pP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Allouer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correctement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personnel pour respecter le planning.</a:t>
            </a:r>
            <a:endParaRPr lang="en-GB"/>
          </a:p>
          <a:p>
            <a:pPr>
              <a:lnSpc>
                <a:spcPct val="150000"/>
              </a:lnSpc>
            </a:pPr>
            <a:endParaRPr lang="en-GB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Réduire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le Temps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d’Inactivité</a:t>
            </a:r>
            <a:b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</a:b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Limiter le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gaspillage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carburant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lorsque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tourne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sans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charrue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engagée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600">
              <a:solidFill>
                <a:srgbClr val="01454F"/>
              </a:solidFill>
              <a:latin typeface="Century Gothic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Améliorer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l’Efficacité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du Carburant</a:t>
            </a:r>
            <a:b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</a:b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Surveiller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modèles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de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pour identifier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inefficacités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600">
              <a:solidFill>
                <a:srgbClr val="01454F"/>
              </a:solidFill>
              <a:latin typeface="Century Gothic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Maximiser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l’Utilisation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Équipements</a:t>
            </a:r>
            <a:b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</a:b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S’assurer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que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tracteurs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roulent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à des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vitesses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optimales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pour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équilibrer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efficacité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économie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</a:p>
          <a:p>
            <a:pPr>
              <a:lnSpc>
                <a:spcPct val="150000"/>
              </a:lnSpc>
            </a:pPr>
            <a:endParaRPr lang="en-GB" sz="1600">
              <a:solidFill>
                <a:srgbClr val="01454F"/>
              </a:solidFill>
              <a:latin typeface="Century Gothic"/>
              <a:ea typeface="+mn-lt"/>
              <a:cs typeface="+mn-lt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8F066F8-85F5-32EB-AAE8-CA98950BA8FE}"/>
              </a:ext>
            </a:extLst>
          </p:cNvPr>
          <p:cNvSpPr txBox="1"/>
          <p:nvPr/>
        </p:nvSpPr>
        <p:spPr>
          <a:xfrm>
            <a:off x="16044621" y="495300"/>
            <a:ext cx="1693532" cy="768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20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Scénario</a:t>
            </a:r>
            <a:r>
              <a:rPr lang="en-US" sz="200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 2</a:t>
            </a:r>
            <a:endParaRPr lang="en-US" sz="2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  <a:p>
            <a:pPr algn="r">
              <a:lnSpc>
                <a:spcPts val="4204"/>
              </a:lnSpc>
              <a:spcBef>
                <a:spcPct val="0"/>
              </a:spcBef>
            </a:pPr>
            <a:endParaRPr lang="en-US" sz="200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95962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1CEAE-9D2D-3B0F-2B34-1A7A8C19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D4FE3A0C-900F-76B9-63F7-F899E0D64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97"/>
          <a:stretch/>
        </p:blipFill>
        <p:spPr bwMode="auto">
          <a:xfrm>
            <a:off x="549847" y="1431975"/>
            <a:ext cx="8140083" cy="823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C48703CA-E36A-6105-1784-4A138C46BD51}"/>
              </a:ext>
            </a:extLst>
          </p:cNvPr>
          <p:cNvSpPr/>
          <p:nvPr/>
        </p:nvSpPr>
        <p:spPr>
          <a:xfrm>
            <a:off x="4010" y="-200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6478283-B4EE-9FA5-6C6C-9B49FBD39724}"/>
              </a:ext>
            </a:extLst>
          </p:cNvPr>
          <p:cNvSpPr txBox="1"/>
          <p:nvPr/>
        </p:nvSpPr>
        <p:spPr>
          <a:xfrm>
            <a:off x="1578549" y="5669009"/>
            <a:ext cx="3831651" cy="3646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Configurer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le Rapport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d’Analyse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par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Localisation</a:t>
            </a:r>
            <a:endParaRPr lang="en-US" err="1"/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60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Ce rapport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fournit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informations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sur les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mouvements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véhicules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consommation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 carburant et les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activités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basées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sur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localisations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en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utilisant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champs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tels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que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véhicule, point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d’intérêt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données carburant, durée et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coût</a:t>
            </a:r>
            <a:r>
              <a:rPr lang="en-US" sz="16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F12FA3-DD80-1B28-3460-EDC868AFF58B}"/>
              </a:ext>
            </a:extLst>
          </p:cNvPr>
          <p:cNvSpPr/>
          <p:nvPr/>
        </p:nvSpPr>
        <p:spPr>
          <a:xfrm rot="18900816">
            <a:off x="955663" y="5793490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9401E3-7CD5-FFAA-6930-461EFCC0513E}"/>
              </a:ext>
            </a:extLst>
          </p:cNvPr>
          <p:cNvSpPr/>
          <p:nvPr/>
        </p:nvSpPr>
        <p:spPr>
          <a:xfrm rot="18900816">
            <a:off x="985538" y="6936490"/>
            <a:ext cx="196254" cy="198000"/>
          </a:xfrm>
          <a:prstGeom prst="rect">
            <a:avLst/>
          </a:prstGeom>
          <a:solidFill>
            <a:srgbClr val="26A1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7B4F8CFB-0BE8-7451-9A0D-B9607FF6777B}"/>
              </a:ext>
            </a:extLst>
          </p:cNvPr>
          <p:cNvSpPr txBox="1"/>
          <p:nvPr/>
        </p:nvSpPr>
        <p:spPr>
          <a:xfrm>
            <a:off x="9598070" y="1431975"/>
            <a:ext cx="2517729" cy="471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Aperçus du Rapport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C8A1C-1672-A5D3-0F08-05BDDE8C9BEF}"/>
              </a:ext>
            </a:extLst>
          </p:cNvPr>
          <p:cNvSpPr txBox="1"/>
          <p:nvPr/>
        </p:nvSpPr>
        <p:spPr>
          <a:xfrm>
            <a:off x="9564651" y="2171700"/>
            <a:ext cx="5827749" cy="5209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Analyse de la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par Localisation</a:t>
            </a:r>
            <a:endParaRPr lang="en-US"/>
          </a:p>
          <a:p>
            <a:pPr marL="86995">
              <a:lnSpc>
                <a:spcPct val="150000"/>
              </a:lnSpc>
            </a:pP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Compare le carburant au début (L) et à la fin (L) pour identifier les zones à forte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consommation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/>
          </a:p>
          <a:p>
            <a:pPr>
              <a:lnSpc>
                <a:spcPct val="150000"/>
              </a:lnSpc>
            </a:pPr>
            <a:endParaRPr lang="en-GB" b="1">
              <a:solidFill>
                <a:srgbClr val="26A1BE"/>
              </a:solidFill>
              <a:latin typeface="Century Gothic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Coût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Opérationnel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par Localisation</a:t>
            </a:r>
            <a:b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</a:b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Regroupe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coûts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par Point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d’Intérêt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pour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déterminer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les zones les plus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coûteuses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.</a:t>
            </a:r>
            <a:endParaRPr lang="en-GB">
              <a:solidFill>
                <a:srgbClr val="01454F"/>
              </a:solidFill>
              <a:latin typeface="Century Gothic" panose="020B0502020202020204" pitchFamily="34" charset="0"/>
              <a:ea typeface="+mn-lt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en-GB" sz="1600">
              <a:solidFill>
                <a:srgbClr val="01454F"/>
              </a:solidFill>
              <a:latin typeface="Century Gothic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Efficacité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d’Utilisation</a:t>
            </a: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GB" b="1" err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Véhicules</a:t>
            </a:r>
            <a:b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</a:br>
            <a:r>
              <a:rPr lang="en-GB" b="1">
                <a:solidFill>
                  <a:srgbClr val="26A1B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Analyse les temps de début et fin pour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mesurer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 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l’utilisation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GB" sz="1600" err="1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réelle</a:t>
            </a:r>
            <a:r>
              <a:rPr lang="en-GB" sz="1600">
                <a:solidFill>
                  <a:srgbClr val="01454F"/>
                </a:solidFill>
                <a:latin typeface="Century Gothic"/>
                <a:ea typeface="+mn-lt"/>
                <a:cs typeface="+mn-lt"/>
              </a:rPr>
              <a:t> et productive.</a:t>
            </a:r>
          </a:p>
          <a:p>
            <a:pPr>
              <a:lnSpc>
                <a:spcPct val="150000"/>
              </a:lnSpc>
            </a:pPr>
            <a:endParaRPr lang="en-GB" b="1">
              <a:solidFill>
                <a:srgbClr val="26A1BE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en-GB" b="1">
              <a:solidFill>
                <a:srgbClr val="01454F"/>
              </a:solidFill>
              <a:latin typeface="Century Gothic" panose="020B0502020202020204" pitchFamily="34" charset="0"/>
              <a:cs typeface="Poppins" panose="00000500000000000000" pitchFamily="2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8A928266-16CF-CB48-350E-8B798ADA245F}"/>
              </a:ext>
            </a:extLst>
          </p:cNvPr>
          <p:cNvSpPr txBox="1"/>
          <p:nvPr/>
        </p:nvSpPr>
        <p:spPr>
          <a:xfrm>
            <a:off x="1093190" y="4802007"/>
            <a:ext cx="2517729" cy="459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000" b="1">
                <a:solidFill>
                  <a:srgbClr val="00444E"/>
                </a:solidFill>
                <a:latin typeface="Century Gothic" panose="020B0502020202020204" pitchFamily="34" charset="0"/>
                <a:ea typeface="Poppins"/>
                <a:cs typeface="Poppins"/>
                <a:sym typeface="Poppins"/>
              </a:rPr>
              <a:t>SOLUTION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DAE4213-C8F4-1633-2C08-683FE25056D7}"/>
              </a:ext>
            </a:extLst>
          </p:cNvPr>
          <p:cNvSpPr txBox="1"/>
          <p:nvPr/>
        </p:nvSpPr>
        <p:spPr>
          <a:xfrm>
            <a:off x="16044621" y="495300"/>
            <a:ext cx="1693532" cy="768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20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Scénario</a:t>
            </a:r>
            <a:r>
              <a:rPr lang="en-US" sz="200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 2</a:t>
            </a:r>
            <a:endParaRPr lang="en-US" sz="200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  <a:p>
            <a:pPr algn="r">
              <a:lnSpc>
                <a:spcPts val="4204"/>
              </a:lnSpc>
              <a:spcBef>
                <a:spcPct val="0"/>
              </a:spcBef>
            </a:pPr>
            <a:endParaRPr lang="en-US" sz="200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E056B5-11E5-859D-673B-2ED330983E26}"/>
              </a:ext>
            </a:extLst>
          </p:cNvPr>
          <p:cNvGrpSpPr/>
          <p:nvPr/>
        </p:nvGrpSpPr>
        <p:grpSpPr>
          <a:xfrm>
            <a:off x="11911979" y="7759669"/>
            <a:ext cx="2697577" cy="1917676"/>
            <a:chOff x="13877021" y="6692621"/>
            <a:chExt cx="2697577" cy="1917676"/>
          </a:xfrm>
        </p:grpSpPr>
        <p:pic>
          <p:nvPicPr>
            <p:cNvPr id="20" name="Picture 19" descr="A white rectangular object with a black border&#10;&#10;AI-generated content may be incorrect.">
              <a:extLst>
                <a:ext uri="{FF2B5EF4-FFF2-40B4-BE49-F238E27FC236}">
                  <a16:creationId xmlns:a16="http://schemas.microsoft.com/office/drawing/2014/main" id="{67B7F0EF-86D1-3FE6-CAD8-A7234C644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77021" y="6692621"/>
              <a:ext cx="2697577" cy="1917676"/>
            </a:xfrm>
            <a:prstGeom prst="rect">
              <a:avLst/>
            </a:prstGeom>
            <a:effectLst>
              <a:outerShdw blurRad="461451" dist="334806" dir="2541955" sx="91743" sy="91743" algn="ctr" rotWithShape="0">
                <a:srgbClr val="000000">
                  <a:alpha val="48041"/>
                </a:srgbClr>
              </a:outerShdw>
            </a:effec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D0D51FB-68DD-4227-B02B-F884B3490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866" t="13573" r="15963" b="26009"/>
            <a:stretch/>
          </p:blipFill>
          <p:spPr>
            <a:xfrm>
              <a:off x="13914862" y="6987257"/>
              <a:ext cx="2581535" cy="1377793"/>
            </a:xfrm>
            <a:prstGeom prst="rect">
              <a:avLst/>
            </a:prstGeom>
            <a:ln>
              <a:noFill/>
            </a:ln>
            <a:effectLst>
              <a:outerShdw sx="1000" sy="1000" algn="tl" rotWithShape="0">
                <a:srgbClr val="333333"/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28152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AB4E5-FC01-3B2F-9D08-A1E70EBAF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arm with tractors in a field&#10;&#10;AI-generated content may be incorrect.">
            <a:extLst>
              <a:ext uri="{FF2B5EF4-FFF2-40B4-BE49-F238E27FC236}">
                <a16:creationId xmlns:a16="http://schemas.microsoft.com/office/drawing/2014/main" id="{DC75AF44-00C7-6FC6-FAEC-E3C68AD56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464"/>
            <a:ext cx="17602200" cy="9901237"/>
          </a:xfrm>
          <a:prstGeom prst="rect">
            <a:avLst/>
          </a:prstGeom>
        </p:spPr>
      </p:pic>
      <p:pic>
        <p:nvPicPr>
          <p:cNvPr id="6" name="Picture 5" descr="A computer with a blank screen&#10;&#10;AI-generated content may be incorrect.">
            <a:extLst>
              <a:ext uri="{FF2B5EF4-FFF2-40B4-BE49-F238E27FC236}">
                <a16:creationId xmlns:a16="http://schemas.microsoft.com/office/drawing/2014/main" id="{EDC8FE1C-2BE6-B8C0-BDC8-E784EF8F2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18288000" cy="1028700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8342AA28-2623-10AE-9866-B4DBF036BF94}"/>
              </a:ext>
            </a:extLst>
          </p:cNvPr>
          <p:cNvSpPr txBox="1"/>
          <p:nvPr/>
        </p:nvSpPr>
        <p:spPr>
          <a:xfrm>
            <a:off x="5254372" y="2476500"/>
            <a:ext cx="7775828" cy="638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3" b="1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Fonctionnalités</a:t>
            </a:r>
            <a:r>
              <a:rPr lang="en-US" sz="3903" b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3903" b="1" err="1">
                <a:solidFill>
                  <a:srgbClr val="00444E"/>
                </a:solidFill>
                <a:latin typeface="Century Gothic" panose="020B0502020202020204" pitchFamily="34" charset="0"/>
                <a:ea typeface="Poppins Bold"/>
                <a:cs typeface="Poppins Bold"/>
                <a:sym typeface="Poppins Bold"/>
              </a:rPr>
              <a:t>Plateforme</a:t>
            </a:r>
            <a:endParaRPr lang="en-US" sz="3903" b="1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274" name="TextBox 97">
            <a:extLst>
              <a:ext uri="{FF2B5EF4-FFF2-40B4-BE49-F238E27FC236}">
                <a16:creationId xmlns:a16="http://schemas.microsoft.com/office/drawing/2014/main" id="{116D4D6C-FF3F-D524-5BA8-75DBFFCE7F55}"/>
              </a:ext>
            </a:extLst>
          </p:cNvPr>
          <p:cNvSpPr txBox="1"/>
          <p:nvPr/>
        </p:nvSpPr>
        <p:spPr>
          <a:xfrm>
            <a:off x="7882626" y="3338275"/>
            <a:ext cx="2626319" cy="4163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Vidéo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événementielle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Surveillance fatigue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Alertes et rapports de vitesse excessive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Score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conducteur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Détection de vol de carburant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Alertes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de maintenance predictive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Planification et rappels de service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Surveillance de la tension de la batterie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Tableaux de bord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personnalisables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Rapports de trajets et de kilométrage</a:t>
            </a:r>
          </a:p>
          <a:p>
            <a:pPr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Rapports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d’efficacité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du carburant</a:t>
            </a: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44F97F3C-3FFA-8B20-9FDA-1A54203B0BD2}"/>
              </a:ext>
            </a:extLst>
          </p:cNvPr>
          <p:cNvSpPr/>
          <p:nvPr/>
        </p:nvSpPr>
        <p:spPr>
          <a:xfrm>
            <a:off x="5240517" y="3238500"/>
            <a:ext cx="2452084" cy="4419600"/>
          </a:xfrm>
          <a:prstGeom prst="rect">
            <a:avLst/>
          </a:prstGeom>
          <a:solidFill>
            <a:srgbClr val="F496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Box 97">
            <a:extLst>
              <a:ext uri="{FF2B5EF4-FFF2-40B4-BE49-F238E27FC236}">
                <a16:creationId xmlns:a16="http://schemas.microsoft.com/office/drawing/2014/main" id="{12E578A8-6119-5E13-82CE-40CFC91ABBBB}"/>
              </a:ext>
            </a:extLst>
          </p:cNvPr>
          <p:cNvSpPr txBox="1"/>
          <p:nvPr/>
        </p:nvSpPr>
        <p:spPr>
          <a:xfrm>
            <a:off x="5254372" y="3338275"/>
            <a:ext cx="2452084" cy="4163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Suivi GPS en temps réel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Relecture de l’historique des  trajets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Alertes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de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géorepérage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Adresses et points de repère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Détection de début/fin de trajet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Surveillance de l’état du véhicule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Suivi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des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heures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moteur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Surveillance du niveau de carburant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Immobilisation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à distance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Analyse conducteur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Identification du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conducteur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B559E953-0ED3-DDA3-BE21-939402A96BD2}"/>
              </a:ext>
            </a:extLst>
          </p:cNvPr>
          <p:cNvSpPr/>
          <p:nvPr/>
        </p:nvSpPr>
        <p:spPr>
          <a:xfrm>
            <a:off x="10443000" y="3238500"/>
            <a:ext cx="2587200" cy="4419600"/>
          </a:xfrm>
          <a:prstGeom prst="rect">
            <a:avLst/>
          </a:prstGeom>
          <a:solidFill>
            <a:schemeClr val="bg1">
              <a:lumMod val="8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75" name="TextBox 97">
            <a:extLst>
              <a:ext uri="{FF2B5EF4-FFF2-40B4-BE49-F238E27FC236}">
                <a16:creationId xmlns:a16="http://schemas.microsoft.com/office/drawing/2014/main" id="{37F1A15D-4FA9-3A2C-4B66-B94441190582}"/>
              </a:ext>
            </a:extLst>
          </p:cNvPr>
          <p:cNvSpPr txBox="1"/>
          <p:nvPr/>
        </p:nvSpPr>
        <p:spPr>
          <a:xfrm>
            <a:off x="10522800" y="3338275"/>
            <a:ext cx="2612464" cy="3394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Notifications SMS, e-mail et push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Alertes de dépassement de vitesse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Détection non autorisée du véhicule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Application mobile (iOS &amp; Android)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fr-FR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Données CAN bus et OBDII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Dashcam et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caméra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embarquée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Streaming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vidéo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en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direct</a:t>
            </a: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Suivi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de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l’empreinte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carbone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  <a:p>
            <a:pPr algn="l">
              <a:lnSpc>
                <a:spcPct val="250000"/>
              </a:lnSpc>
              <a:spcBef>
                <a:spcPct val="0"/>
              </a:spcBef>
            </a:pP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Stockage de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fichiers</a:t>
            </a:r>
            <a:r>
              <a:rPr lang="en-US" sz="1000" b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 </a:t>
            </a:r>
            <a:r>
              <a:rPr lang="en-US" sz="1000" b="1" err="1">
                <a:solidFill>
                  <a:srgbClr val="00444E"/>
                </a:solidFill>
                <a:latin typeface="Century Gothic" panose="020B0502020202020204" pitchFamily="34" charset="0"/>
                <a:ea typeface="DM Sans Bold"/>
                <a:cs typeface="Poppins" panose="00000500000000000000" pitchFamily="2" charset="0"/>
                <a:sym typeface="DM Sans Bold"/>
              </a:rPr>
              <a:t>illimité</a:t>
            </a:r>
            <a:endParaRPr lang="en-US" sz="1000" b="1">
              <a:solidFill>
                <a:srgbClr val="00444E"/>
              </a:solidFill>
              <a:latin typeface="Century Gothic" panose="020B0502020202020204" pitchFamily="34" charset="0"/>
              <a:ea typeface="DM Sans Bold"/>
              <a:cs typeface="Poppins" panose="00000500000000000000" pitchFamily="2" charset="0"/>
              <a:sym typeface="DM Sans Bold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8E100-6F11-5FAB-F26B-004DEEB7B1DF}"/>
              </a:ext>
            </a:extLst>
          </p:cNvPr>
          <p:cNvCxnSpPr>
            <a:cxnSpLocks/>
          </p:cNvCxnSpPr>
          <p:nvPr/>
        </p:nvCxnSpPr>
        <p:spPr>
          <a:xfrm>
            <a:off x="5240517" y="3771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B9CB60-5D86-0916-C4CA-F86BAE53611A}"/>
              </a:ext>
            </a:extLst>
          </p:cNvPr>
          <p:cNvCxnSpPr>
            <a:cxnSpLocks/>
          </p:cNvCxnSpPr>
          <p:nvPr/>
        </p:nvCxnSpPr>
        <p:spPr>
          <a:xfrm>
            <a:off x="5254372" y="4152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9EE1B1-B063-3144-B58F-22C569A3026D}"/>
              </a:ext>
            </a:extLst>
          </p:cNvPr>
          <p:cNvCxnSpPr>
            <a:cxnSpLocks/>
          </p:cNvCxnSpPr>
          <p:nvPr/>
        </p:nvCxnSpPr>
        <p:spPr>
          <a:xfrm>
            <a:off x="5226662" y="4533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246633-7113-E8A7-7E5B-981994C19465}"/>
              </a:ext>
            </a:extLst>
          </p:cNvPr>
          <p:cNvCxnSpPr>
            <a:cxnSpLocks/>
          </p:cNvCxnSpPr>
          <p:nvPr/>
        </p:nvCxnSpPr>
        <p:spPr>
          <a:xfrm>
            <a:off x="5240517" y="4914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C4EC55-4850-8B29-9D23-908217FC5504}"/>
              </a:ext>
            </a:extLst>
          </p:cNvPr>
          <p:cNvCxnSpPr>
            <a:cxnSpLocks/>
          </p:cNvCxnSpPr>
          <p:nvPr/>
        </p:nvCxnSpPr>
        <p:spPr>
          <a:xfrm>
            <a:off x="5226662" y="5295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9E6139-23CE-0EA2-65C2-4843471ABA40}"/>
              </a:ext>
            </a:extLst>
          </p:cNvPr>
          <p:cNvCxnSpPr>
            <a:cxnSpLocks/>
          </p:cNvCxnSpPr>
          <p:nvPr/>
        </p:nvCxnSpPr>
        <p:spPr>
          <a:xfrm>
            <a:off x="5240517" y="5676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529F16-935D-BC73-EB73-05FA6C7B7FC1}"/>
              </a:ext>
            </a:extLst>
          </p:cNvPr>
          <p:cNvCxnSpPr>
            <a:cxnSpLocks/>
          </p:cNvCxnSpPr>
          <p:nvPr/>
        </p:nvCxnSpPr>
        <p:spPr>
          <a:xfrm>
            <a:off x="5212807" y="6057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35B46B-D35D-5EFD-100B-F119A620B259}"/>
              </a:ext>
            </a:extLst>
          </p:cNvPr>
          <p:cNvCxnSpPr>
            <a:cxnSpLocks/>
          </p:cNvCxnSpPr>
          <p:nvPr/>
        </p:nvCxnSpPr>
        <p:spPr>
          <a:xfrm>
            <a:off x="5226662" y="6438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D162E6F-05F0-C0F6-1BA4-30FDE959F523}"/>
              </a:ext>
            </a:extLst>
          </p:cNvPr>
          <p:cNvCxnSpPr>
            <a:cxnSpLocks/>
          </p:cNvCxnSpPr>
          <p:nvPr/>
        </p:nvCxnSpPr>
        <p:spPr>
          <a:xfrm>
            <a:off x="5240517" y="6819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C1A5A3-C85C-6C9D-F053-F7A3A6AFAC86}"/>
              </a:ext>
            </a:extLst>
          </p:cNvPr>
          <p:cNvCxnSpPr>
            <a:cxnSpLocks/>
          </p:cNvCxnSpPr>
          <p:nvPr/>
        </p:nvCxnSpPr>
        <p:spPr>
          <a:xfrm>
            <a:off x="5257800" y="7200900"/>
            <a:ext cx="79420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091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" y="114300"/>
            <a:ext cx="17983200" cy="9982200"/>
          </a:xfrm>
          <a:custGeom>
            <a:avLst/>
            <a:gdLst/>
            <a:ahLst/>
            <a:cxnLst/>
            <a:rect l="l" t="t" r="r" b="b"/>
            <a:pathLst>
              <a:path w="32741116" h="21336294">
                <a:moveTo>
                  <a:pt x="0" y="0"/>
                </a:moveTo>
                <a:lnTo>
                  <a:pt x="32741116" y="0"/>
                </a:lnTo>
                <a:lnTo>
                  <a:pt x="32741116" y="21336294"/>
                </a:lnTo>
                <a:lnTo>
                  <a:pt x="0" y="213362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291" t="-96592" r="-31774" b="-1715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-118317" y="-686"/>
            <a:ext cx="18413121" cy="10357381"/>
          </a:xfrm>
          <a:custGeom>
            <a:avLst/>
            <a:gdLst/>
            <a:ahLst/>
            <a:cxnLst/>
            <a:rect l="l" t="t" r="r" b="b"/>
            <a:pathLst>
              <a:path w="18413121" h="10357381">
                <a:moveTo>
                  <a:pt x="0" y="0"/>
                </a:moveTo>
                <a:lnTo>
                  <a:pt x="18413122" y="0"/>
                </a:lnTo>
                <a:lnTo>
                  <a:pt x="18413122" y="10357381"/>
                </a:lnTo>
                <a:lnTo>
                  <a:pt x="0" y="103573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TextBox 4"/>
          <p:cNvSpPr txBox="1"/>
          <p:nvPr/>
        </p:nvSpPr>
        <p:spPr>
          <a:xfrm>
            <a:off x="969668" y="5295900"/>
            <a:ext cx="4026694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Prenez</a:t>
            </a: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rendez</a:t>
            </a: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-vous avec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nos</a:t>
            </a: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experts de la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plateforme</a:t>
            </a:r>
            <a:r>
              <a:rPr lang="en-US" sz="3200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3Dtracking</a:t>
            </a:r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31568" y="7538372"/>
            <a:ext cx="2924770" cy="24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4"/>
              </a:lnSpc>
              <a:spcBef>
                <a:spcPct val="0"/>
              </a:spcBef>
            </a:pPr>
            <a:r>
              <a:rPr lang="en-US" sz="1403">
                <a:solidFill>
                  <a:srgbClr val="00444E"/>
                </a:solidFill>
                <a:latin typeface="Poppins"/>
                <a:ea typeface="Poppins"/>
                <a:cs typeface="Poppins"/>
                <a:sym typeface="Poppins"/>
              </a:rPr>
              <a:t>www.3Dtracking.com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0ffa63-2f69-4fc4-b478-0b6206631e01">
      <Terms xmlns="http://schemas.microsoft.com/office/infopath/2007/PartnerControls"/>
    </lcf76f155ced4ddcb4097134ff3c332f>
    <TaxCatchAll xmlns="4e3b27c9-6f97-4edf-8693-ae863393bd8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1a47fec156e280704e503b205aa294ba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3b6d3516663ead23b1fba7c2282a9d22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173F51-7E65-42B8-9A47-DE525D02EACF}">
  <ds:schemaRefs>
    <ds:schemaRef ds:uri="080ffa63-2f69-4fc4-b478-0b6206631e01"/>
    <ds:schemaRef ds:uri="4e3b27c9-6f97-4edf-8693-ae863393bd8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0A09050-84AB-4861-A681-7AEBAD124B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1DE9F0-9053-454E-AB80-9D2D0489FFAE}">
  <ds:schemaRefs>
    <ds:schemaRef ds:uri="080ffa63-2f69-4fc4-b478-0b6206631e01"/>
    <ds:schemaRef ds:uri="4e3b27c9-6f97-4edf-8693-ae863393bd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Blank_Solutions Template</dc:title>
  <cp:revision>1</cp:revision>
  <dcterms:created xsi:type="dcterms:W3CDTF">2006-08-16T00:00:00Z</dcterms:created>
  <dcterms:modified xsi:type="dcterms:W3CDTF">2025-11-25T13:27:55Z</dcterms:modified>
  <dc:identifier>DAGkIjxvPcY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