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Century Gothic Paneuropean" panose="020B0604020202020204" charset="0"/>
      <p:regular r:id="rId14"/>
    </p:embeddedFont>
    <p:embeddedFont>
      <p:font typeface="Century Gothic Paneuropean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81107-E4AA-A5DE-B3D8-154A0B917548}" v="462" dt="2025-11-24T12:30:44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Balolage" userId="S::emmanuel@3dtracking.com::83e0bc44-988f-45d3-9ac3-e8850f666e6e" providerId="AD" clId="Web-{51981107-E4AA-A5DE-B3D8-154A0B917548}"/>
    <pc:docChg chg="modSld">
      <pc:chgData name="Emmanuel Balolage" userId="S::emmanuel@3dtracking.com::83e0bc44-988f-45d3-9ac3-e8850f666e6e" providerId="AD" clId="Web-{51981107-E4AA-A5DE-B3D8-154A0B917548}" dt="2025-11-24T12:30:44.575" v="301" actId="14100"/>
      <pc:docMkLst>
        <pc:docMk/>
      </pc:docMkLst>
      <pc:sldChg chg="modSp">
        <pc:chgData name="Emmanuel Balolage" userId="S::emmanuel@3dtracking.com::83e0bc44-988f-45d3-9ac3-e8850f666e6e" providerId="AD" clId="Web-{51981107-E4AA-A5DE-B3D8-154A0B917548}" dt="2025-11-24T12:07:02.903" v="8" actId="20577"/>
        <pc:sldMkLst>
          <pc:docMk/>
          <pc:sldMk cId="0" sldId="256"/>
        </pc:sldMkLst>
        <pc:spChg chg="mod">
          <ac:chgData name="Emmanuel Balolage" userId="S::emmanuel@3dtracking.com::83e0bc44-988f-45d3-9ac3-e8850f666e6e" providerId="AD" clId="Web-{51981107-E4AA-A5DE-B3D8-154A0B917548}" dt="2025-11-24T12:06:50.466" v="3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07:02.903" v="8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10:39.027" v="63" actId="20577"/>
        <pc:sldMkLst>
          <pc:docMk/>
          <pc:sldMk cId="0" sldId="257"/>
        </pc:sldMkLst>
        <pc:spChg chg="mod">
          <ac:chgData name="Emmanuel Balolage" userId="S::emmanuel@3dtracking.com::83e0bc44-988f-45d3-9ac3-e8850f666e6e" providerId="AD" clId="Web-{51981107-E4AA-A5DE-B3D8-154A0B917548}" dt="2025-11-24T12:07:51.704" v="19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09:00.710" v="35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08:06.315" v="23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09:22.540" v="43" actId="20577"/>
          <ac:spMkLst>
            <pc:docMk/>
            <pc:sldMk cId="0" sldId="257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09:49.697" v="50" actId="2057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10:09.948" v="55" actId="20577"/>
          <ac:spMkLst>
            <pc:docMk/>
            <pc:sldMk cId="0" sldId="257"/>
            <ac:spMk id="17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10:39.027" v="63" actId="20577"/>
          <ac:spMkLst>
            <pc:docMk/>
            <pc:sldMk cId="0" sldId="257"/>
            <ac:spMk id="21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14:28.438" v="175" actId="14100"/>
        <pc:sldMkLst>
          <pc:docMk/>
          <pc:sldMk cId="0" sldId="258"/>
        </pc:sldMkLst>
        <pc:spChg chg="mod">
          <ac:chgData name="Emmanuel Balolage" userId="S::emmanuel@3dtracking.com::83e0bc44-988f-45d3-9ac3-e8850f666e6e" providerId="AD" clId="Web-{51981107-E4AA-A5DE-B3D8-154A0B917548}" dt="2025-11-24T12:14:28.438" v="175" actId="14100"/>
          <ac:spMkLst>
            <pc:docMk/>
            <pc:sldMk cId="0" sldId="258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11:11.232" v="73" actId="20577"/>
          <ac:spMkLst>
            <pc:docMk/>
            <pc:sldMk cId="0" sldId="258"/>
            <ac:spMk id="7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18:30.315" v="204" actId="20577"/>
        <pc:sldMkLst>
          <pc:docMk/>
          <pc:sldMk cId="0" sldId="259"/>
        </pc:sldMkLst>
        <pc:spChg chg="mod">
          <ac:chgData name="Emmanuel Balolage" userId="S::emmanuel@3dtracking.com::83e0bc44-988f-45d3-9ac3-e8850f666e6e" providerId="AD" clId="Web-{51981107-E4AA-A5DE-B3D8-154A0B917548}" dt="2025-11-24T12:17:04.277" v="186" actId="20577"/>
          <ac:spMkLst>
            <pc:docMk/>
            <pc:sldMk cId="0" sldId="259"/>
            <ac:spMk id="5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18:30.315" v="204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17:09.262" v="187" actId="1076"/>
          <ac:spMkLst>
            <pc:docMk/>
            <pc:sldMk cId="0" sldId="259"/>
            <ac:spMk id="7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21:29.931" v="239" actId="20577"/>
        <pc:sldMkLst>
          <pc:docMk/>
          <pc:sldMk cId="0" sldId="260"/>
        </pc:sldMkLst>
        <pc:spChg chg="mod">
          <ac:chgData name="Emmanuel Balolage" userId="S::emmanuel@3dtracking.com::83e0bc44-988f-45d3-9ac3-e8850f666e6e" providerId="AD" clId="Web-{51981107-E4AA-A5DE-B3D8-154A0B917548}" dt="2025-11-24T12:20:19.601" v="214" actId="14100"/>
          <ac:spMkLst>
            <pc:docMk/>
            <pc:sldMk cId="0" sldId="260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21:29.931" v="239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24:13.745" v="263" actId="14100"/>
        <pc:sldMkLst>
          <pc:docMk/>
          <pc:sldMk cId="0" sldId="261"/>
        </pc:sldMkLst>
        <pc:spChg chg="mod">
          <ac:chgData name="Emmanuel Balolage" userId="S::emmanuel@3dtracking.com::83e0bc44-988f-45d3-9ac3-e8850f666e6e" providerId="AD" clId="Web-{51981107-E4AA-A5DE-B3D8-154A0B917548}" dt="2025-11-24T12:24:13.745" v="263" actId="14100"/>
          <ac:spMkLst>
            <pc:docMk/>
            <pc:sldMk cId="0" sldId="261"/>
            <ac:spMk id="5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22:42.385" v="246" actId="1076"/>
          <ac:spMkLst>
            <pc:docMk/>
            <pc:sldMk cId="0" sldId="261"/>
            <ac:spMk id="6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29:54.324" v="284" actId="20577"/>
        <pc:sldMkLst>
          <pc:docMk/>
          <pc:sldMk cId="0" sldId="262"/>
        </pc:sldMkLst>
        <pc:spChg chg="mod">
          <ac:chgData name="Emmanuel Balolage" userId="S::emmanuel@3dtracking.com::83e0bc44-988f-45d3-9ac3-e8850f666e6e" providerId="AD" clId="Web-{51981107-E4AA-A5DE-B3D8-154A0B917548}" dt="2025-11-24T12:29:54.324" v="284" actId="20577"/>
          <ac:spMkLst>
            <pc:docMk/>
            <pc:sldMk cId="0" sldId="262"/>
            <ac:spMk id="16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29:43.887" v="281" actId="1076"/>
          <ac:spMkLst>
            <pc:docMk/>
            <pc:sldMk cId="0" sldId="262"/>
            <ac:spMk id="17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51981107-E4AA-A5DE-B3D8-154A0B917548}" dt="2025-11-24T12:30:44.575" v="301" actId="14100"/>
        <pc:sldMkLst>
          <pc:docMk/>
          <pc:sldMk cId="0" sldId="263"/>
        </pc:sldMkLst>
        <pc:spChg chg="mod">
          <ac:chgData name="Emmanuel Balolage" userId="S::emmanuel@3dtracking.com::83e0bc44-988f-45d3-9ac3-e8850f666e6e" providerId="AD" clId="Web-{51981107-E4AA-A5DE-B3D8-154A0B917548}" dt="2025-11-24T12:30:26.746" v="293" actId="1076"/>
          <ac:spMkLst>
            <pc:docMk/>
            <pc:sldMk cId="0" sldId="263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51981107-E4AA-A5DE-B3D8-154A0B917548}" dt="2025-11-24T12:30:44.575" v="301" actId="14100"/>
          <ac:spMkLst>
            <pc:docMk/>
            <pc:sldMk cId="0" sldId="263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TextBox 3"/>
          <p:cNvSpPr txBox="1"/>
          <p:nvPr/>
        </p:nvSpPr>
        <p:spPr>
          <a:xfrm>
            <a:off x="1028700" y="933450"/>
            <a:ext cx="4686449" cy="1566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21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FFFFFF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Module de Dispatch</a:t>
            </a:r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1028700" y="2614004"/>
            <a:ext cx="4962376" cy="82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4"/>
              </a:lnSpc>
            </a:pPr>
            <a:r>
              <a:rPr lang="en-US" sz="16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Optimisez</a:t>
            </a:r>
            <a:r>
              <a:rPr lang="en-US" sz="16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livraisons de </a:t>
            </a:r>
            <a:r>
              <a:rPr lang="en-US" sz="16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votre</a:t>
            </a:r>
            <a:r>
              <a:rPr lang="en-US" sz="16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sz="16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grâce à </a:t>
            </a:r>
            <a:r>
              <a:rPr lang="en-US" sz="16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sz="16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planification </a:t>
            </a:r>
            <a:r>
              <a:rPr lang="en-US" sz="16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intelligente</a:t>
            </a:r>
            <a:endParaRPr lang="en-US" dirty="0" err="1"/>
          </a:p>
          <a:p>
            <a:pPr algn="ctr">
              <a:lnSpc>
                <a:spcPts val="2244"/>
              </a:lnSpc>
              <a:spcBef>
                <a:spcPct val="0"/>
              </a:spcBef>
            </a:pPr>
            <a:endParaRPr lang="en-US" sz="1603" dirty="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619698" y="6660013"/>
            <a:ext cx="6412343" cy="863196"/>
            <a:chOff x="0" y="0"/>
            <a:chExt cx="1688848" cy="2273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8848" cy="227344"/>
            </a:xfrm>
            <a:custGeom>
              <a:avLst/>
              <a:gdLst/>
              <a:ahLst/>
              <a:cxnLst/>
              <a:rect l="l" t="t" r="r" b="b"/>
              <a:pathLst>
                <a:path w="1688848" h="227344">
                  <a:moveTo>
                    <a:pt x="0" y="0"/>
                  </a:moveTo>
                  <a:lnTo>
                    <a:pt x="1688848" y="0"/>
                  </a:lnTo>
                  <a:lnTo>
                    <a:pt x="1688848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8848" cy="255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607546" y="1967135"/>
            <a:ext cx="7072908" cy="136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Qu’est-ce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que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le Module de Dispatch ?</a:t>
            </a:r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4493143" y="5789855"/>
            <a:ext cx="9891769" cy="484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Créer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commandes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liées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des emplacements (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)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88589" y="3727366"/>
            <a:ext cx="15304442" cy="1047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4"/>
              </a:lnSpc>
            </a:pP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 Module de Dispatch aide les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gestionnaires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créer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attribuer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suivre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tâches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livraison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collecte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toute </a:t>
            </a:r>
            <a:r>
              <a:rPr lang="en-US" sz="30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simplicité</a:t>
            </a:r>
            <a:r>
              <a:rPr lang="en-US" sz="3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2828890" y="6805902"/>
            <a:ext cx="5914182" cy="48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Attribuer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livraisons aux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endParaRPr lang="en-US" sz="2400">
              <a:ea typeface="Calibri"/>
              <a:cs typeface="Calibri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9440810" y="6660013"/>
            <a:ext cx="6412343" cy="863196"/>
            <a:chOff x="0" y="0"/>
            <a:chExt cx="1688848" cy="2273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88848" cy="227344"/>
            </a:xfrm>
            <a:custGeom>
              <a:avLst/>
              <a:gdLst/>
              <a:ahLst/>
              <a:cxnLst/>
              <a:rect l="l" t="t" r="r" b="b"/>
              <a:pathLst>
                <a:path w="1688848" h="227344">
                  <a:moveTo>
                    <a:pt x="0" y="0"/>
                  </a:moveTo>
                  <a:lnTo>
                    <a:pt x="1688848" y="0"/>
                  </a:lnTo>
                  <a:lnTo>
                    <a:pt x="1688848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688848" cy="255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755077" y="6805848"/>
            <a:ext cx="5704033" cy="48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Gérer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délais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d’exécution</a:t>
            </a:r>
            <a:endParaRPr lang="en-US" sz="2400">
              <a:ea typeface="Calibri"/>
              <a:cs typeface="Calibri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2619698" y="7799434"/>
            <a:ext cx="6412343" cy="863196"/>
            <a:chOff x="0" y="0"/>
            <a:chExt cx="1688848" cy="2273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88848" cy="227344"/>
            </a:xfrm>
            <a:custGeom>
              <a:avLst/>
              <a:gdLst/>
              <a:ahLst/>
              <a:cxnLst/>
              <a:rect l="l" t="t" r="r" b="b"/>
              <a:pathLst>
                <a:path w="1688848" h="227344">
                  <a:moveTo>
                    <a:pt x="0" y="0"/>
                  </a:moveTo>
                  <a:lnTo>
                    <a:pt x="1688848" y="0"/>
                  </a:lnTo>
                  <a:lnTo>
                    <a:pt x="1688848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688848" cy="255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797044" y="7942291"/>
            <a:ext cx="4057650" cy="48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Rapports de dispatch</a:t>
            </a:r>
            <a:endParaRPr lang="en-US" sz="2400">
              <a:ea typeface="Calibri"/>
              <a:cs typeface="Calibri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9440810" y="7796402"/>
            <a:ext cx="6412343" cy="863196"/>
            <a:chOff x="0" y="0"/>
            <a:chExt cx="1688848" cy="2273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88848" cy="227344"/>
            </a:xfrm>
            <a:custGeom>
              <a:avLst/>
              <a:gdLst/>
              <a:ahLst/>
              <a:cxnLst/>
              <a:rect l="l" t="t" r="r" b="b"/>
              <a:pathLst>
                <a:path w="1688848" h="227344">
                  <a:moveTo>
                    <a:pt x="0" y="0"/>
                  </a:moveTo>
                  <a:lnTo>
                    <a:pt x="1688848" y="0"/>
                  </a:lnTo>
                  <a:lnTo>
                    <a:pt x="1688848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688848" cy="255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1146263" y="7945323"/>
            <a:ext cx="3747925" cy="484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dispatch</a:t>
            </a:r>
            <a:endParaRPr lang="en-US" sz="240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62754" y="3010947"/>
            <a:ext cx="8610581" cy="4433534"/>
            <a:chOff x="0" y="0"/>
            <a:chExt cx="2267807" cy="11676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7807" cy="1167680"/>
            </a:xfrm>
            <a:custGeom>
              <a:avLst/>
              <a:gdLst/>
              <a:ahLst/>
              <a:cxnLst/>
              <a:rect l="l" t="t" r="r" b="b"/>
              <a:pathLst>
                <a:path w="2267807" h="1167680">
                  <a:moveTo>
                    <a:pt x="0" y="0"/>
                  </a:moveTo>
                  <a:lnTo>
                    <a:pt x="2267807" y="0"/>
                  </a:lnTo>
                  <a:lnTo>
                    <a:pt x="2267807" y="1167680"/>
                  </a:lnTo>
                  <a:lnTo>
                    <a:pt x="0" y="1167680"/>
                  </a:lnTo>
                  <a:close/>
                </a:path>
              </a:pathLst>
            </a:custGeom>
            <a:solidFill>
              <a:srgbClr val="CDCED2">
                <a:alpha val="19608"/>
              </a:srgbClr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267807" cy="1196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154551" y="3140584"/>
            <a:ext cx="8412764" cy="4206382"/>
          </a:xfrm>
          <a:custGeom>
            <a:avLst/>
            <a:gdLst/>
            <a:ahLst/>
            <a:cxnLst/>
            <a:rect l="l" t="t" r="r" b="b"/>
            <a:pathLst>
              <a:path w="8412764" h="4206382">
                <a:moveTo>
                  <a:pt x="0" y="0"/>
                </a:moveTo>
                <a:lnTo>
                  <a:pt x="8412764" y="0"/>
                </a:lnTo>
                <a:lnTo>
                  <a:pt x="8412764" y="4206382"/>
                </a:lnTo>
                <a:lnTo>
                  <a:pt x="0" y="4206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TextBox 6"/>
          <p:cNvSpPr txBox="1"/>
          <p:nvPr/>
        </p:nvSpPr>
        <p:spPr>
          <a:xfrm>
            <a:off x="741255" y="3881889"/>
            <a:ext cx="6791949" cy="4974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0085" indent="-457200" algn="just">
              <a:buAutoNum type="arabicPeriod"/>
            </a:pP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Ajouter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clients et des emplacements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680085" indent="-457200" algn="just">
              <a:buAutoNum type="arabicPeriod"/>
            </a:pPr>
            <a:endParaRPr lang="en-US" sz="205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80085" indent="-457200" algn="just">
              <a:buAutoNum type="arabicPeriod"/>
            </a:pP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Créer</a:t>
            </a:r>
            <a:r>
              <a:rPr lang="en-US" sz="21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</a:t>
            </a: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commandes</a:t>
            </a:r>
            <a:r>
              <a:rPr lang="en-US" sz="21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avec </a:t>
            </a: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arrêts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 </a:t>
            </a:r>
            <a:endParaRPr lang="en-US" sz="205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pPr marL="680085" indent="-457200" algn="just">
              <a:buAutoNum type="arabicPeriod"/>
            </a:pPr>
            <a:endParaRPr lang="en-US" sz="2050" dirty="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80085" indent="-457200" algn="just">
              <a:buAutoNum type="arabicPeriod"/>
            </a:pP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Attribuer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les </a:t>
            </a: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véhicules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manuellement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ou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automatiquement</a:t>
            </a:r>
            <a:endParaRPr lang="en-US" dirty="0" err="1"/>
          </a:p>
          <a:p>
            <a:pPr marL="680085" indent="-457200" algn="just">
              <a:buAutoNum type="arabicPeriod"/>
            </a:pPr>
            <a:endParaRPr lang="en-US" sz="205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80085" indent="-457200" algn="just">
              <a:buAutoNum type="arabicPeriod"/>
            </a:pP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Surveiller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le </a:t>
            </a: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statut</a:t>
            </a:r>
            <a:r>
              <a:rPr lang="en-US" sz="205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</a:t>
            </a:r>
            <a:r>
              <a:rPr lang="en-US" sz="205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arrêts</a:t>
            </a:r>
          </a:p>
          <a:p>
            <a:pPr marL="680085" indent="-457200" algn="just">
              <a:buAutoNum type="arabicPeriod"/>
            </a:pPr>
            <a:endParaRPr lang="en-US" sz="205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80085" indent="-457200" algn="just">
              <a:buAutoNum type="arabicPeriod"/>
            </a:pP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Utiliser</a:t>
            </a:r>
            <a:r>
              <a:rPr lang="en-US" sz="21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l’application</a:t>
            </a:r>
            <a:r>
              <a:rPr lang="en-US" sz="21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mobile pour la navigation et la </a:t>
            </a: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preuve</a:t>
            </a:r>
            <a:r>
              <a:rPr lang="en-US" sz="21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livraison</a:t>
            </a:r>
            <a:endParaRPr lang="en-US" sz="205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80085" indent="-457200" algn="just">
              <a:buAutoNum type="arabicPeriod"/>
            </a:pPr>
            <a:endParaRPr lang="en-US" sz="21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80085" indent="-457200" algn="just">
              <a:buAutoNum type="arabicPeriod"/>
            </a:pPr>
            <a:r>
              <a:rPr lang="en-US" sz="21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Analyser</a:t>
            </a:r>
            <a:r>
              <a:rPr lang="en-US" sz="21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la performance grâce aux rapports</a:t>
            </a:r>
          </a:p>
          <a:p>
            <a:pPr marL="222885" lvl="1" algn="just"/>
            <a:endParaRPr lang="en-US" sz="205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80085" lvl="1" indent="-457200" algn="just">
              <a:lnSpc>
                <a:spcPts val="4671"/>
              </a:lnSpc>
              <a:buAutoNum type="arabicPeriod"/>
            </a:pPr>
            <a:endParaRPr lang="en-US" sz="2050" dirty="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400" y="2902451"/>
            <a:ext cx="6600021" cy="740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4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Comment </a:t>
            </a: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cela</a:t>
            </a: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fonctionne</a:t>
            </a:r>
            <a:endParaRPr lang="en-US" sz="400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99725" y="6122177"/>
            <a:ext cx="3883611" cy="2584220"/>
          </a:xfrm>
          <a:custGeom>
            <a:avLst/>
            <a:gdLst/>
            <a:ahLst/>
            <a:cxnLst/>
            <a:rect l="l" t="t" r="r" b="b"/>
            <a:pathLst>
              <a:path w="3883611" h="2584220">
                <a:moveTo>
                  <a:pt x="0" y="0"/>
                </a:moveTo>
                <a:lnTo>
                  <a:pt x="3883611" y="0"/>
                </a:lnTo>
                <a:lnTo>
                  <a:pt x="3883611" y="2584220"/>
                </a:lnTo>
                <a:lnTo>
                  <a:pt x="0" y="2584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2802888" y="6122177"/>
            <a:ext cx="3723952" cy="2482635"/>
          </a:xfrm>
          <a:custGeom>
            <a:avLst/>
            <a:gdLst/>
            <a:ahLst/>
            <a:cxnLst/>
            <a:rect l="l" t="t" r="r" b="b"/>
            <a:pathLst>
              <a:path w="3723952" h="2482635">
                <a:moveTo>
                  <a:pt x="0" y="0"/>
                </a:moveTo>
                <a:lnTo>
                  <a:pt x="3723952" y="0"/>
                </a:lnTo>
                <a:lnTo>
                  <a:pt x="3723952" y="2482635"/>
                </a:lnTo>
                <a:lnTo>
                  <a:pt x="0" y="2482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Freeform 4"/>
          <p:cNvSpPr/>
          <p:nvPr/>
        </p:nvSpPr>
        <p:spPr>
          <a:xfrm>
            <a:off x="11558829" y="6122177"/>
            <a:ext cx="3926282" cy="2620794"/>
          </a:xfrm>
          <a:custGeom>
            <a:avLst/>
            <a:gdLst/>
            <a:ahLst/>
            <a:cxnLst/>
            <a:rect l="l" t="t" r="r" b="b"/>
            <a:pathLst>
              <a:path w="3926282" h="2620794">
                <a:moveTo>
                  <a:pt x="0" y="0"/>
                </a:moveTo>
                <a:lnTo>
                  <a:pt x="3926283" y="0"/>
                </a:lnTo>
                <a:lnTo>
                  <a:pt x="3926283" y="2620794"/>
                </a:lnTo>
                <a:lnTo>
                  <a:pt x="0" y="2620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5" name="TextBox 5"/>
          <p:cNvSpPr txBox="1"/>
          <p:nvPr/>
        </p:nvSpPr>
        <p:spPr>
          <a:xfrm>
            <a:off x="3403177" y="3068915"/>
            <a:ext cx="11481647" cy="94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4"/>
              </a:lnSpc>
              <a:spcBef>
                <a:spcPct val="0"/>
              </a:spcBef>
            </a:pP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Planification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automatique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basée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les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spécifications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attributs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endParaRPr lang="en-US" dirty="0" err="1"/>
          </a:p>
        </p:txBody>
      </p:sp>
      <p:sp>
        <p:nvSpPr>
          <p:cNvPr id="6" name="TextBox 6"/>
          <p:cNvSpPr txBox="1"/>
          <p:nvPr/>
        </p:nvSpPr>
        <p:spPr>
          <a:xfrm>
            <a:off x="2964957" y="4467103"/>
            <a:ext cx="12221960" cy="1429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4"/>
              </a:lnSpc>
            </a:pPr>
            <a:r>
              <a:rPr lang="en-US" sz="24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Avantage</a:t>
            </a:r>
            <a:r>
              <a:rPr lang="en-US" sz="24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"/>
              </a:rPr>
              <a:t> :</a:t>
            </a:r>
            <a:endParaRPr lang="en-US" sz="2400" b="1" dirty="0">
              <a:solidFill>
                <a:srgbClr val="00444E"/>
              </a:solidFill>
              <a:latin typeface="Century Gothic Paneuropean Bold"/>
              <a:ea typeface="+mn-lt"/>
              <a:cs typeface="Century Gothic Paneuropean Bold"/>
            </a:endParaRPr>
          </a:p>
          <a:p>
            <a:pPr algn="ctr">
              <a:lnSpc>
                <a:spcPts val="3784"/>
              </a:lnSpc>
              <a:spcBef>
                <a:spcPct val="0"/>
              </a:spcBef>
            </a:pP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Fait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gagner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du temps et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élimine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estimations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approximatives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l’allocation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 sz="27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la gestion des </a:t>
            </a:r>
            <a:r>
              <a:rPr lang="en-US" sz="27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endParaRPr lang="en-US" dirty="0" err="1"/>
          </a:p>
        </p:txBody>
      </p:sp>
      <p:sp>
        <p:nvSpPr>
          <p:cNvPr id="7" name="TextBox 7"/>
          <p:cNvSpPr txBox="1"/>
          <p:nvPr/>
        </p:nvSpPr>
        <p:spPr>
          <a:xfrm>
            <a:off x="5040209" y="1784564"/>
            <a:ext cx="7231420" cy="66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Planification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automatique</a:t>
            </a:r>
            <a:endParaRPr lang="en-US" dirty="0" err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TextBox 3"/>
          <p:cNvSpPr txBox="1"/>
          <p:nvPr/>
        </p:nvSpPr>
        <p:spPr>
          <a:xfrm>
            <a:off x="5748049" y="2705100"/>
            <a:ext cx="7452914" cy="66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Principaux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avantages</a:t>
            </a:r>
            <a:endParaRPr lang="en-US" dirty="0" err="1"/>
          </a:p>
        </p:txBody>
      </p:sp>
      <p:sp>
        <p:nvSpPr>
          <p:cNvPr id="4" name="TextBox 4"/>
          <p:cNvSpPr txBox="1"/>
          <p:nvPr/>
        </p:nvSpPr>
        <p:spPr>
          <a:xfrm>
            <a:off x="3426861" y="4029017"/>
            <a:ext cx="9798397" cy="604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8335" indent="-323850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Simplifie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planification de livraisons complexes</a:t>
            </a:r>
            <a:endParaRPr lang="en-US" sz="2400" dirty="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48335" indent="-323850">
              <a:buFont typeface="Arial"/>
              <a:buChar char="•"/>
            </a:pPr>
            <a:endParaRPr lang="en-US" sz="2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Minimise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carburant et le temps de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</a:t>
            </a:r>
            <a:endParaRPr lang="en-US" sz="240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endParaRPr lang="en-US" sz="2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Offre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l’avancement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commandes</a:t>
            </a:r>
            <a:endParaRPr lang="en-US" sz="240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endParaRPr lang="en-US" sz="2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Prend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charge la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preuve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livraison avec image/signature</a:t>
            </a:r>
            <a:endParaRPr lang="en-US" sz="2400" dirty="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endParaRPr lang="en-US" sz="2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Réduit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livraisons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manquées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échouées</a:t>
            </a:r>
            <a:endParaRPr lang="en-US" sz="240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endParaRPr lang="en-US" sz="2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Planification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personnalisée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grâce aux champs et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filtres</a:t>
            </a: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personnalisés</a:t>
            </a:r>
            <a:endParaRPr lang="en-US" sz="240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endParaRPr lang="en-US" sz="2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648335" lvl="1" indent="-323850">
              <a:buFont typeface="Arial"/>
              <a:buChar char="•"/>
            </a:pPr>
            <a:r>
              <a:rPr lang="en-US" sz="2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Application mobile pour les chauffeurs</a:t>
            </a:r>
            <a:endParaRPr lang="en-US" sz="2400">
              <a:ea typeface="Calibri"/>
              <a:cs typeface="Calibri"/>
            </a:endParaRPr>
          </a:p>
          <a:p>
            <a:pPr marL="648335" lvl="1" indent="-323850" algn="l">
              <a:lnSpc>
                <a:spcPts val="4204"/>
              </a:lnSpc>
              <a:buFont typeface="Arial"/>
              <a:buChar char="•"/>
            </a:pPr>
            <a:endParaRPr lang="en-US" sz="3000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11105889" y="1231653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Freeform 4"/>
          <p:cNvSpPr/>
          <p:nvPr/>
        </p:nvSpPr>
        <p:spPr>
          <a:xfrm>
            <a:off x="5951879" y="5486371"/>
            <a:ext cx="6781251" cy="3390625"/>
          </a:xfrm>
          <a:custGeom>
            <a:avLst/>
            <a:gdLst/>
            <a:ahLst/>
            <a:cxnLst/>
            <a:rect l="l" t="t" r="r" b="b"/>
            <a:pathLst>
              <a:path w="6781251" h="3390625">
                <a:moveTo>
                  <a:pt x="0" y="0"/>
                </a:moveTo>
                <a:lnTo>
                  <a:pt x="6781251" y="0"/>
                </a:lnTo>
                <a:lnTo>
                  <a:pt x="6781251" y="3390626"/>
                </a:lnTo>
                <a:lnTo>
                  <a:pt x="0" y="3390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5" name="TextBox 5"/>
          <p:cNvSpPr txBox="1"/>
          <p:nvPr/>
        </p:nvSpPr>
        <p:spPr>
          <a:xfrm>
            <a:off x="668611" y="4457133"/>
            <a:ext cx="5157450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4"/>
              </a:lnSpc>
            </a:pPr>
            <a:r>
              <a:rPr lang="en-US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Client: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Fresh Foods Delivery</a:t>
            </a:r>
          </a:p>
          <a:p>
            <a:pPr algn="just">
              <a:lnSpc>
                <a:spcPts val="2524"/>
              </a:lnSpc>
            </a:pPr>
            <a:r>
              <a:rPr lang="en-US" b="1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Use Case: 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Livraison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quotidienne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de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produits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alimentaires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dans des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centres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urbains</a:t>
            </a:r>
            <a:endParaRPr lang="en-US" err="1">
              <a:solidFill>
                <a:srgbClr val="00444E"/>
              </a:solidFill>
              <a:latin typeface="Century Gothic Paneuropean"/>
              <a:cs typeface="Century Gothic Paneuropean"/>
            </a:endParaRPr>
          </a:p>
          <a:p>
            <a:pPr algn="just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just">
              <a:lnSpc>
                <a:spcPts val="2524"/>
              </a:lnSpc>
            </a:pPr>
            <a:r>
              <a:rPr lang="en-US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Solution:</a:t>
            </a:r>
            <a:endParaRPr lang="en-US" b="1" dirty="0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</a:endParaRPr>
          </a:p>
          <a:p>
            <a:pPr algn="just"/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Planification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automatique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10 camions</a:t>
            </a:r>
            <a:endParaRPr lang="en-US" dirty="0"/>
          </a:p>
          <a:p>
            <a:pPr algn="just">
              <a:lnSpc>
                <a:spcPts val="2524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regroupés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programmés selon l’efficacité des itinéraires</a:t>
            </a:r>
            <a:endParaRPr lang="en-US"/>
          </a:p>
          <a:p>
            <a:pPr algn="just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ctr">
              <a:lnSpc>
                <a:spcPts val="2524"/>
              </a:lnSpc>
              <a:spcBef>
                <a:spcPct val="0"/>
              </a:spcBef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29" y="3123162"/>
            <a:ext cx="7178896" cy="757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4"/>
              </a:lnSpc>
              <a:spcBef>
                <a:spcPct val="0"/>
              </a:spcBef>
            </a:pPr>
            <a:r>
              <a:rPr lang="en-US" sz="45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Scénario</a:t>
            </a:r>
            <a:r>
              <a:rPr lang="en-US" sz="45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5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d’utilisation</a:t>
            </a:r>
            <a:endParaRPr lang="en-US" dirty="0" err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8650244" y="2635102"/>
            <a:ext cx="8205842" cy="5470561"/>
          </a:xfrm>
          <a:custGeom>
            <a:avLst/>
            <a:gdLst/>
            <a:ahLst/>
            <a:cxnLst/>
            <a:rect l="l" t="t" r="r" b="b"/>
            <a:pathLst>
              <a:path w="8205842" h="5470561">
                <a:moveTo>
                  <a:pt x="0" y="0"/>
                </a:moveTo>
                <a:lnTo>
                  <a:pt x="8205842" y="0"/>
                </a:lnTo>
                <a:lnTo>
                  <a:pt x="8205842" y="5470561"/>
                </a:lnTo>
                <a:lnTo>
                  <a:pt x="0" y="54705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4" name="Group 4"/>
          <p:cNvGrpSpPr/>
          <p:nvPr/>
        </p:nvGrpSpPr>
        <p:grpSpPr>
          <a:xfrm>
            <a:off x="6900098" y="3324738"/>
            <a:ext cx="3001793" cy="2452411"/>
            <a:chOff x="0" y="0"/>
            <a:chExt cx="933681" cy="7628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3681" cy="762801"/>
            </a:xfrm>
            <a:custGeom>
              <a:avLst/>
              <a:gdLst/>
              <a:ahLst/>
              <a:cxnLst/>
              <a:rect l="l" t="t" r="r" b="b"/>
              <a:pathLst>
                <a:path w="933681" h="762801">
                  <a:moveTo>
                    <a:pt x="0" y="0"/>
                  </a:moveTo>
                  <a:lnTo>
                    <a:pt x="933681" y="0"/>
                  </a:lnTo>
                  <a:lnTo>
                    <a:pt x="933681" y="762801"/>
                  </a:lnTo>
                  <a:lnTo>
                    <a:pt x="0" y="762801"/>
                  </a:lnTo>
                  <a:close/>
                </a:path>
              </a:pathLst>
            </a:custGeom>
            <a:solidFill>
              <a:srgbClr val="CDCED2">
                <a:alpha val="50980"/>
              </a:srgbClr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933681" cy="791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989402" y="3399859"/>
            <a:ext cx="2823186" cy="2302169"/>
          </a:xfrm>
          <a:custGeom>
            <a:avLst/>
            <a:gdLst/>
            <a:ahLst/>
            <a:cxnLst/>
            <a:rect l="l" t="t" r="r" b="b"/>
            <a:pathLst>
              <a:path w="2823186" h="2302169">
                <a:moveTo>
                  <a:pt x="0" y="0"/>
                </a:moveTo>
                <a:lnTo>
                  <a:pt x="2823186" y="0"/>
                </a:lnTo>
                <a:lnTo>
                  <a:pt x="2823186" y="2302169"/>
                </a:lnTo>
                <a:lnTo>
                  <a:pt x="0" y="23021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8" name="Group 8"/>
          <p:cNvGrpSpPr/>
          <p:nvPr/>
        </p:nvGrpSpPr>
        <p:grpSpPr>
          <a:xfrm>
            <a:off x="6900098" y="5834804"/>
            <a:ext cx="3001793" cy="1304885"/>
            <a:chOff x="0" y="0"/>
            <a:chExt cx="933681" cy="4058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3681" cy="405873"/>
            </a:xfrm>
            <a:custGeom>
              <a:avLst/>
              <a:gdLst/>
              <a:ahLst/>
              <a:cxnLst/>
              <a:rect l="l" t="t" r="r" b="b"/>
              <a:pathLst>
                <a:path w="933681" h="405873">
                  <a:moveTo>
                    <a:pt x="0" y="0"/>
                  </a:moveTo>
                  <a:lnTo>
                    <a:pt x="933681" y="0"/>
                  </a:lnTo>
                  <a:lnTo>
                    <a:pt x="933681" y="405873"/>
                  </a:lnTo>
                  <a:lnTo>
                    <a:pt x="0" y="405873"/>
                  </a:lnTo>
                  <a:close/>
                </a:path>
              </a:pathLst>
            </a:custGeom>
            <a:solidFill>
              <a:srgbClr val="CDCED2">
                <a:alpha val="50980"/>
              </a:srgbClr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33681" cy="434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937424" y="5891247"/>
            <a:ext cx="2927142" cy="1169763"/>
          </a:xfrm>
          <a:custGeom>
            <a:avLst/>
            <a:gdLst/>
            <a:ahLst/>
            <a:cxnLst/>
            <a:rect l="l" t="t" r="r" b="b"/>
            <a:pathLst>
              <a:path w="2927142" h="1169763">
                <a:moveTo>
                  <a:pt x="0" y="0"/>
                </a:moveTo>
                <a:lnTo>
                  <a:pt x="2927141" y="0"/>
                </a:lnTo>
                <a:lnTo>
                  <a:pt x="2927141" y="1169763"/>
                </a:lnTo>
                <a:lnTo>
                  <a:pt x="0" y="1169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3" b="-203"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12" name="Group 12"/>
          <p:cNvGrpSpPr/>
          <p:nvPr/>
        </p:nvGrpSpPr>
        <p:grpSpPr>
          <a:xfrm>
            <a:off x="6900098" y="7196839"/>
            <a:ext cx="3001793" cy="1304885"/>
            <a:chOff x="0" y="0"/>
            <a:chExt cx="933681" cy="40587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33681" cy="405873"/>
            </a:xfrm>
            <a:custGeom>
              <a:avLst/>
              <a:gdLst/>
              <a:ahLst/>
              <a:cxnLst/>
              <a:rect l="l" t="t" r="r" b="b"/>
              <a:pathLst>
                <a:path w="933681" h="405873">
                  <a:moveTo>
                    <a:pt x="0" y="0"/>
                  </a:moveTo>
                  <a:lnTo>
                    <a:pt x="933681" y="0"/>
                  </a:lnTo>
                  <a:lnTo>
                    <a:pt x="933681" y="405873"/>
                  </a:lnTo>
                  <a:lnTo>
                    <a:pt x="0" y="405873"/>
                  </a:lnTo>
                  <a:close/>
                </a:path>
              </a:pathLst>
            </a:custGeom>
            <a:solidFill>
              <a:srgbClr val="CDCED2">
                <a:alpha val="50980"/>
              </a:srgbClr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3681" cy="434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7137462" y="7252664"/>
            <a:ext cx="2527065" cy="1193234"/>
          </a:xfrm>
          <a:custGeom>
            <a:avLst/>
            <a:gdLst/>
            <a:ahLst/>
            <a:cxnLst/>
            <a:rect l="l" t="t" r="r" b="b"/>
            <a:pathLst>
              <a:path w="2527065" h="1193234">
                <a:moveTo>
                  <a:pt x="0" y="0"/>
                </a:moveTo>
                <a:lnTo>
                  <a:pt x="2527065" y="0"/>
                </a:lnTo>
                <a:lnTo>
                  <a:pt x="2527065" y="1193234"/>
                </a:lnTo>
                <a:lnTo>
                  <a:pt x="0" y="1193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7744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6" name="TextBox 16"/>
          <p:cNvSpPr txBox="1"/>
          <p:nvPr/>
        </p:nvSpPr>
        <p:spPr>
          <a:xfrm>
            <a:off x="396169" y="4254786"/>
            <a:ext cx="6503929" cy="278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indent="-194310" algn="just">
              <a:buFont typeface="Arial"/>
              <a:buChar char="•"/>
            </a:pP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Voir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uniquement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assignés</a:t>
            </a:r>
            <a:endParaRPr lang="en-US" sz="2000" err="1">
              <a:latin typeface="Century Gothic Paneuropean"/>
              <a:ea typeface="Calibri"/>
              <a:cs typeface="Calibri"/>
            </a:endParaRPr>
          </a:p>
          <a:p>
            <a:pPr marL="389255" lvl="1" indent="-194310" algn="just">
              <a:buFont typeface="Arial"/>
              <a:buChar char="•"/>
            </a:pP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Utiliser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Waze/Google Maps pour la navigation</a:t>
            </a:r>
            <a:endParaRPr lang="en-US" sz="2000" dirty="0">
              <a:ea typeface="Calibri"/>
              <a:cs typeface="Calibri"/>
            </a:endParaRPr>
          </a:p>
          <a:p>
            <a:pPr marL="389255" lvl="1" indent="-194310" algn="just">
              <a:buFont typeface="Arial"/>
              <a:buChar char="•"/>
            </a:pP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Téléverser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confirmations de livraison</a:t>
            </a:r>
            <a:endParaRPr lang="en-US" sz="2000">
              <a:ea typeface="Calibri"/>
              <a:cs typeface="Calibri"/>
            </a:endParaRPr>
          </a:p>
          <a:p>
            <a:pPr marL="389255" lvl="1" indent="-194310" algn="just">
              <a:buFont typeface="Arial"/>
              <a:buChar char="•"/>
            </a:pP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Mettre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jour le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statut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la livraison</a:t>
            </a:r>
            <a:endParaRPr lang="en-US" sz="2000">
              <a:ea typeface="Calibri"/>
              <a:cs typeface="Calibri"/>
            </a:endParaRPr>
          </a:p>
          <a:p>
            <a:pPr marL="389255" lvl="1" indent="-194310" algn="just">
              <a:buFont typeface="Arial"/>
              <a:buChar char="•"/>
            </a:pP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glissante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huit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heures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sz="20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plus de </a:t>
            </a:r>
            <a:r>
              <a:rPr lang="en-US" sz="2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clarté</a:t>
            </a:r>
            <a:endParaRPr lang="en-US" sz="2000" err="1"/>
          </a:p>
          <a:p>
            <a:pPr marL="389255" lvl="1" indent="-194310" algn="just">
              <a:lnSpc>
                <a:spcPts val="2524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  <a:p>
            <a:pPr algn="just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ctr">
              <a:lnSpc>
                <a:spcPts val="2524"/>
              </a:lnSpc>
              <a:spcBef>
                <a:spcPct val="0"/>
              </a:spcBef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74722" y="2636250"/>
            <a:ext cx="6325376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Expérience</a:t>
            </a:r>
            <a:r>
              <a:rPr lang="en-US" sz="32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de </a:t>
            </a:r>
            <a:r>
              <a:rPr lang="en-US" sz="32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l’application</a:t>
            </a:r>
            <a:r>
              <a:rPr lang="en-US" sz="32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mobile pour les </a:t>
            </a:r>
            <a:r>
              <a:rPr lang="en-US" sz="32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conducteurs</a:t>
            </a:r>
            <a:endParaRPr lang="en-US" sz="3200" dirty="0" err="1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5440159" y="3899633"/>
            <a:ext cx="3693964" cy="2462643"/>
          </a:xfrm>
          <a:custGeom>
            <a:avLst/>
            <a:gdLst/>
            <a:ahLst/>
            <a:cxnLst/>
            <a:rect l="l" t="t" r="r" b="b"/>
            <a:pathLst>
              <a:path w="3693964" h="2462643">
                <a:moveTo>
                  <a:pt x="0" y="0"/>
                </a:moveTo>
                <a:lnTo>
                  <a:pt x="3693964" y="0"/>
                </a:lnTo>
                <a:lnTo>
                  <a:pt x="3693964" y="2462642"/>
                </a:lnTo>
                <a:lnTo>
                  <a:pt x="0" y="2462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Freeform 4"/>
          <p:cNvSpPr/>
          <p:nvPr/>
        </p:nvSpPr>
        <p:spPr>
          <a:xfrm>
            <a:off x="9543123" y="3899633"/>
            <a:ext cx="3689353" cy="2462643"/>
          </a:xfrm>
          <a:custGeom>
            <a:avLst/>
            <a:gdLst/>
            <a:ahLst/>
            <a:cxnLst/>
            <a:rect l="l" t="t" r="r" b="b"/>
            <a:pathLst>
              <a:path w="3689353" h="2462643">
                <a:moveTo>
                  <a:pt x="0" y="0"/>
                </a:moveTo>
                <a:lnTo>
                  <a:pt x="3689353" y="0"/>
                </a:lnTo>
                <a:lnTo>
                  <a:pt x="3689353" y="2462642"/>
                </a:lnTo>
                <a:lnTo>
                  <a:pt x="0" y="2462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5" name="Freeform 5"/>
          <p:cNvSpPr/>
          <p:nvPr/>
        </p:nvSpPr>
        <p:spPr>
          <a:xfrm>
            <a:off x="5440159" y="6966111"/>
            <a:ext cx="3693964" cy="2292189"/>
          </a:xfrm>
          <a:custGeom>
            <a:avLst/>
            <a:gdLst/>
            <a:ahLst/>
            <a:cxnLst/>
            <a:rect l="l" t="t" r="r" b="b"/>
            <a:pathLst>
              <a:path w="3693964" h="2292189">
                <a:moveTo>
                  <a:pt x="0" y="0"/>
                </a:moveTo>
                <a:lnTo>
                  <a:pt x="3693964" y="0"/>
                </a:lnTo>
                <a:lnTo>
                  <a:pt x="3693964" y="2292189"/>
                </a:lnTo>
                <a:lnTo>
                  <a:pt x="0" y="2292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19" r="-963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Freeform 6"/>
          <p:cNvSpPr/>
          <p:nvPr/>
        </p:nvSpPr>
        <p:spPr>
          <a:xfrm>
            <a:off x="9543123" y="6966111"/>
            <a:ext cx="3689353" cy="2292189"/>
          </a:xfrm>
          <a:custGeom>
            <a:avLst/>
            <a:gdLst/>
            <a:ahLst/>
            <a:cxnLst/>
            <a:rect l="l" t="t" r="r" b="b"/>
            <a:pathLst>
              <a:path w="3689353" h="2292189">
                <a:moveTo>
                  <a:pt x="0" y="0"/>
                </a:moveTo>
                <a:lnTo>
                  <a:pt x="3689353" y="0"/>
                </a:lnTo>
                <a:lnTo>
                  <a:pt x="3689353" y="2292189"/>
                </a:lnTo>
                <a:lnTo>
                  <a:pt x="0" y="22921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730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Freeform 7"/>
          <p:cNvSpPr/>
          <p:nvPr/>
        </p:nvSpPr>
        <p:spPr>
          <a:xfrm>
            <a:off x="13637766" y="6966111"/>
            <a:ext cx="3621534" cy="2292189"/>
          </a:xfrm>
          <a:custGeom>
            <a:avLst/>
            <a:gdLst/>
            <a:ahLst/>
            <a:cxnLst/>
            <a:rect l="l" t="t" r="r" b="b"/>
            <a:pathLst>
              <a:path w="3621534" h="2292189">
                <a:moveTo>
                  <a:pt x="0" y="0"/>
                </a:moveTo>
                <a:lnTo>
                  <a:pt x="3621534" y="0"/>
                </a:lnTo>
                <a:lnTo>
                  <a:pt x="3621534" y="2292189"/>
                </a:lnTo>
                <a:lnTo>
                  <a:pt x="0" y="2292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536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Freeform 8"/>
          <p:cNvSpPr/>
          <p:nvPr/>
        </p:nvSpPr>
        <p:spPr>
          <a:xfrm>
            <a:off x="13637766" y="3899633"/>
            <a:ext cx="3621534" cy="2414356"/>
          </a:xfrm>
          <a:custGeom>
            <a:avLst/>
            <a:gdLst/>
            <a:ahLst/>
            <a:cxnLst/>
            <a:rect l="l" t="t" r="r" b="b"/>
            <a:pathLst>
              <a:path w="3621534" h="2414356">
                <a:moveTo>
                  <a:pt x="0" y="0"/>
                </a:moveTo>
                <a:lnTo>
                  <a:pt x="3621534" y="0"/>
                </a:lnTo>
                <a:lnTo>
                  <a:pt x="3621534" y="2414355"/>
                </a:lnTo>
                <a:lnTo>
                  <a:pt x="0" y="24143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9" name="TextBox 9"/>
          <p:cNvSpPr txBox="1"/>
          <p:nvPr/>
        </p:nvSpPr>
        <p:spPr>
          <a:xfrm>
            <a:off x="4395569" y="2428411"/>
            <a:ext cx="9945325" cy="66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Industries qui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utilisent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cette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fonctionnalité</a:t>
            </a:r>
            <a:endParaRPr lang="en-US" dirty="0" err="1"/>
          </a:p>
        </p:txBody>
      </p:sp>
      <p:sp>
        <p:nvSpPr>
          <p:cNvPr id="10" name="TextBox 10"/>
          <p:cNvSpPr txBox="1"/>
          <p:nvPr/>
        </p:nvSpPr>
        <p:spPr>
          <a:xfrm>
            <a:off x="1028700" y="4274486"/>
            <a:ext cx="3768831" cy="3138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7520" lvl="1" indent="-238760">
              <a:buFont typeface="Arial"/>
              <a:buChar char="•"/>
            </a:pP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Logistique</a:t>
            </a: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fret</a:t>
            </a:r>
            <a:endParaRPr lang="en-US"/>
          </a:p>
          <a:p>
            <a:pPr marL="477520" lvl="1" indent="-238760">
              <a:buFont typeface="Arial"/>
              <a:buChar char="•"/>
            </a:pP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Commerce de </a:t>
            </a: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détail</a:t>
            </a: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distribution</a:t>
            </a:r>
            <a:endParaRPr lang="en-US"/>
          </a:p>
          <a:p>
            <a:pPr marL="477520" lvl="1" indent="-238760" algn="l">
              <a:buFont typeface="Arial"/>
              <a:buChar char="•"/>
            </a:pPr>
            <a:r>
              <a:rPr lang="en-US" sz="22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Pharmacies</a:t>
            </a:r>
            <a:endParaRPr lang="en-US" dirty="0"/>
          </a:p>
          <a:p>
            <a:pPr marL="477520" lvl="1" indent="-238760">
              <a:buFont typeface="Arial"/>
              <a:buChar char="•"/>
            </a:pPr>
            <a:r>
              <a:rPr lang="en-US" sz="22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Services de </a:t>
            </a:r>
            <a:r>
              <a:rPr lang="en-US" sz="22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messagerie</a:t>
            </a:r>
            <a:endParaRPr lang="en-US" dirty="0" err="1">
              <a:sym typeface="Century Gothic Paneuropean"/>
            </a:endParaRPr>
          </a:p>
          <a:p>
            <a:pPr marL="477520" lvl="1" indent="-238760">
              <a:buFont typeface="Arial"/>
              <a:buChar char="•"/>
            </a:pPr>
            <a:r>
              <a:rPr lang="en-US" sz="22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Livraison de </a:t>
            </a:r>
            <a:r>
              <a:rPr lang="en-US" sz="22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nourriture</a:t>
            </a:r>
            <a:endParaRPr lang="en-US" dirty="0" err="1"/>
          </a:p>
          <a:p>
            <a:pPr marL="477520" lvl="1" indent="-238760">
              <a:buFont typeface="Arial"/>
              <a:buChar char="•"/>
            </a:pPr>
            <a:r>
              <a:rPr lang="en-US" sz="2200" dirty="0" err="1">
                <a:solidFill>
                  <a:srgbClr val="00444E"/>
                </a:solidFill>
                <a:latin typeface="Century Gothic Paneuropean"/>
                <a:cs typeface="Century Gothic Paneuropean"/>
              </a:rPr>
              <a:t>Fournisseurs</a:t>
            </a:r>
            <a:r>
              <a:rPr lang="en-US" sz="2200" dirty="0">
                <a:solidFill>
                  <a:srgbClr val="00444E"/>
                </a:solidFill>
                <a:latin typeface="Century Gothic Paneuropean"/>
                <a:cs typeface="Century Gothic Paneuropean"/>
              </a:rPr>
              <a:t> de </a:t>
            </a:r>
            <a:r>
              <a:rPr lang="en-US" sz="2200" dirty="0" err="1">
                <a:solidFill>
                  <a:srgbClr val="00444E"/>
                </a:solidFill>
                <a:latin typeface="Century Gothic Paneuropean"/>
                <a:cs typeface="Century Gothic Paneuropean"/>
              </a:rPr>
              <a:t>pièces</a:t>
            </a:r>
            <a:endParaRPr lang="en-US" dirty="0" err="1"/>
          </a:p>
          <a:p>
            <a:pPr marL="477520" lvl="1" indent="-238760">
              <a:lnSpc>
                <a:spcPts val="3097"/>
              </a:lnSpc>
              <a:buFont typeface="Arial"/>
              <a:buChar char="•"/>
            </a:pPr>
            <a:endParaRPr lang="en-US" sz="2200" dirty="0">
              <a:solidFill>
                <a:srgbClr val="00444E"/>
              </a:solidFill>
              <a:latin typeface="Century Gothic Paneuropean"/>
              <a:cs typeface="Century Gothic Paneuropean"/>
            </a:endParaRPr>
          </a:p>
          <a:p>
            <a:pPr algn="l">
              <a:lnSpc>
                <a:spcPts val="3097"/>
              </a:lnSpc>
              <a:spcBef>
                <a:spcPct val="0"/>
              </a:spcBef>
            </a:pPr>
            <a:endParaRPr lang="en-US" sz="2212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2570"/>
            <a:ext cx="18288000" cy="12192000"/>
          </a:xfrm>
          <a:custGeom>
            <a:avLst/>
            <a:gdLst/>
            <a:ahLst/>
            <a:cxnLst/>
            <a:rect l="l" t="t" r="r" b="b"/>
            <a:pathLst>
              <a:path w="18288000" h="12192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1a47fec156e280704e503b205aa294ba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3b6d3516663ead23b1fba7c2282a9d22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3b27c9-6f97-4edf-8693-ae863393bd88" xsi:nil="true"/>
    <lcf76f155ced4ddcb4097134ff3c332f xmlns="080ffa63-2f69-4fc4-b478-0b6206631e0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9C5A01C-EADC-451C-979C-6CAC421B9B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326B7A-C23B-4602-9B37-AAB6146EC4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0ffa63-2f69-4fc4-b478-0b6206631e01"/>
    <ds:schemaRef ds:uri="4e3b27c9-6f97-4edf-8693-ae863393b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2103BC-44E2-4C47-AA7F-8F86799E491D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080ffa63-2f69-4fc4-b478-0b6206631e01"/>
    <ds:schemaRef ds:uri="http://schemas.microsoft.com/office/infopath/2007/PartnerControls"/>
    <ds:schemaRef ds:uri="http://schemas.openxmlformats.org/package/2006/metadata/core-properties"/>
    <ds:schemaRef ds:uri="4e3b27c9-6f97-4edf-8693-ae863393bd8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223</Words>
  <Application>Microsoft Office PowerPoint</Application>
  <PresentationFormat>Custom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Dispatch Solutions Document</dc:title>
  <cp:lastModifiedBy>Sara Noone</cp:lastModifiedBy>
  <cp:revision>106</cp:revision>
  <dcterms:created xsi:type="dcterms:W3CDTF">2006-08-16T00:00:00Z</dcterms:created>
  <dcterms:modified xsi:type="dcterms:W3CDTF">2025-11-24T12:30:45Z</dcterms:modified>
  <dc:identifier>DAG5JdcFFHI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MediaServiceImageTags">
    <vt:lpwstr/>
  </property>
</Properties>
</file>