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entury Gothic Paneuropean" panose="020B0604020202020204" charset="0"/>
      <p:regular r:id="rId17"/>
    </p:embeddedFont>
    <p:embeddedFont>
      <p:font typeface="Century Gothic Paneuropean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598E8-12D4-6A31-9BD3-1D987EE36563}" v="4" dt="2026-05-25T08:26:30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Wannenburgh" userId="S::amy@3dtracking.com::366ab0e3-cb44-4d71-8368-4502fa052820" providerId="AD" clId="Web-{16B598E8-12D4-6A31-9BD3-1D987EE36563}"/>
    <pc:docChg chg="modSld">
      <pc:chgData name="Amy Wannenburgh" userId="S::amy@3dtracking.com::366ab0e3-cb44-4d71-8368-4502fa052820" providerId="AD" clId="Web-{16B598E8-12D4-6A31-9BD3-1D987EE36563}" dt="2026-05-25T08:26:30.587" v="3" actId="14100"/>
      <pc:docMkLst>
        <pc:docMk/>
      </pc:docMkLst>
      <pc:sldChg chg="modSp">
        <pc:chgData name="Amy Wannenburgh" userId="S::amy@3dtracking.com::366ab0e3-cb44-4d71-8368-4502fa052820" providerId="AD" clId="Web-{16B598E8-12D4-6A31-9BD3-1D987EE36563}" dt="2026-05-25T07:57:16.461" v="1" actId="14100"/>
        <pc:sldMkLst>
          <pc:docMk/>
          <pc:sldMk cId="0" sldId="257"/>
        </pc:sldMkLst>
        <pc:spChg chg="mod">
          <ac:chgData name="Amy Wannenburgh" userId="S::amy@3dtracking.com::366ab0e3-cb44-4d71-8368-4502fa052820" providerId="AD" clId="Web-{16B598E8-12D4-6A31-9BD3-1D987EE36563}" dt="2026-05-25T07:57:16.461" v="1" actId="14100"/>
          <ac:spMkLst>
            <pc:docMk/>
            <pc:sldMk cId="0" sldId="257"/>
            <ac:spMk id="15" creationId="{00000000-0000-0000-0000-000000000000}"/>
          </ac:spMkLst>
        </pc:spChg>
      </pc:sldChg>
      <pc:sldChg chg="modSp">
        <pc:chgData name="Amy Wannenburgh" userId="S::amy@3dtracking.com::366ab0e3-cb44-4d71-8368-4502fa052820" providerId="AD" clId="Web-{16B598E8-12D4-6A31-9BD3-1D987EE36563}" dt="2026-05-25T08:03:59.289" v="2" actId="14100"/>
        <pc:sldMkLst>
          <pc:docMk/>
          <pc:sldMk cId="0" sldId="259"/>
        </pc:sldMkLst>
        <pc:spChg chg="mod">
          <ac:chgData name="Amy Wannenburgh" userId="S::amy@3dtracking.com::366ab0e3-cb44-4d71-8368-4502fa052820" providerId="AD" clId="Web-{16B598E8-12D4-6A31-9BD3-1D987EE36563}" dt="2026-05-25T08:03:59.289" v="2" actId="14100"/>
          <ac:spMkLst>
            <pc:docMk/>
            <pc:sldMk cId="0" sldId="259"/>
            <ac:spMk id="15" creationId="{00000000-0000-0000-0000-000000000000}"/>
          </ac:spMkLst>
        </pc:spChg>
      </pc:sldChg>
      <pc:sldChg chg="modSp">
        <pc:chgData name="Amy Wannenburgh" userId="S::amy@3dtracking.com::366ab0e3-cb44-4d71-8368-4502fa052820" providerId="AD" clId="Web-{16B598E8-12D4-6A31-9BD3-1D987EE36563}" dt="2026-05-25T08:26:30.587" v="3" actId="14100"/>
        <pc:sldMkLst>
          <pc:docMk/>
          <pc:sldMk cId="0" sldId="260"/>
        </pc:sldMkLst>
        <pc:spChg chg="mod">
          <ac:chgData name="Amy Wannenburgh" userId="S::amy@3dtracking.com::366ab0e3-cb44-4d71-8368-4502fa052820" providerId="AD" clId="Web-{16B598E8-12D4-6A31-9BD3-1D987EE36563}" dt="2026-05-25T08:26:30.587" v="3" actId="14100"/>
          <ac:spMkLst>
            <pc:docMk/>
            <pc:sldMk cId="0" sldId="26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25.05.2026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240"/>
            <a:ext cx="18288000" cy="10271760"/>
            <a:chOff x="0" y="0"/>
            <a:chExt cx="24384000" cy="136956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695680"/>
            </a:xfrm>
            <a:custGeom>
              <a:avLst/>
              <a:gdLst/>
              <a:ahLst/>
              <a:cxnLst/>
              <a:rect l="l" t="t" r="r" b="b"/>
              <a:pathLst>
                <a:path w="24384000" h="13695680">
                  <a:moveTo>
                    <a:pt x="0" y="0"/>
                  </a:moveTo>
                  <a:lnTo>
                    <a:pt x="24384000" y="0"/>
                  </a:lnTo>
                  <a:lnTo>
                    <a:pt x="24384000" y="13695680"/>
                  </a:lnTo>
                  <a:lnTo>
                    <a:pt x="0" y="13695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" b="-9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28700" y="1966577"/>
            <a:ext cx="5172354" cy="696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14"/>
              </a:lnSpc>
            </a:pPr>
            <a:r>
              <a:rPr lang="en-US" sz="20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 </a:t>
            </a:r>
            <a:r>
              <a:rPr lang="en-US" sz="20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télématique</a:t>
            </a:r>
            <a:r>
              <a:rPr lang="en-US" sz="20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simplifiée</a:t>
            </a:r>
            <a:r>
              <a:rPr lang="en-US" sz="20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les </a:t>
            </a:r>
            <a:r>
              <a:rPr lang="en-US" sz="20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opérations</a:t>
            </a:r>
            <a:r>
              <a:rPr lang="en-US" sz="2000" dirty="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000" dirty="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navires</a:t>
            </a:r>
            <a:endParaRPr lang="en-US" dirty="0" err="1"/>
          </a:p>
        </p:txBody>
      </p:sp>
      <p:sp>
        <p:nvSpPr>
          <p:cNvPr id="5" name="TextBox 5"/>
          <p:cNvSpPr txBox="1"/>
          <p:nvPr/>
        </p:nvSpPr>
        <p:spPr>
          <a:xfrm>
            <a:off x="1049033" y="942975"/>
            <a:ext cx="6994502" cy="782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7"/>
              </a:lnSpc>
            </a:pPr>
            <a:r>
              <a:rPr lang="en-US" sz="4600" b="1" dirty="0">
                <a:solidFill>
                  <a:srgbClr val="FFFFFF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Solutions Maritimes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7327" y="1655140"/>
            <a:ext cx="7035188" cy="7202165"/>
            <a:chOff x="0" y="0"/>
            <a:chExt cx="12393688" cy="126878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93636" cy="12687855"/>
            </a:xfrm>
            <a:custGeom>
              <a:avLst/>
              <a:gdLst/>
              <a:ahLst/>
              <a:cxnLst/>
              <a:rect l="l" t="t" r="r" b="b"/>
              <a:pathLst>
                <a:path w="12393636" h="12687855">
                  <a:moveTo>
                    <a:pt x="0" y="0"/>
                  </a:moveTo>
                  <a:lnTo>
                    <a:pt x="12393636" y="0"/>
                  </a:lnTo>
                  <a:lnTo>
                    <a:pt x="12393636" y="12687855"/>
                  </a:lnTo>
                  <a:lnTo>
                    <a:pt x="0" y="12687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234" r="-18235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379571" y="1540419"/>
            <a:ext cx="6879729" cy="688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3"/>
              </a:lnSpc>
            </a:pP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Fonctionnalités</a:t>
            </a: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Clés</a:t>
            </a:r>
            <a:r>
              <a:rPr lang="en-US" sz="4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:</a:t>
            </a:r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0540526" y="3683225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733201" y="3653285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Suivi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endParaRPr lang="en-US" dirty="0" err="1"/>
          </a:p>
        </p:txBody>
      </p:sp>
      <p:sp>
        <p:nvSpPr>
          <p:cNvPr id="10" name="Freeform 10"/>
          <p:cNvSpPr/>
          <p:nvPr/>
        </p:nvSpPr>
        <p:spPr>
          <a:xfrm>
            <a:off x="10540526" y="4207557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33201" y="4196667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Relecture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historique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trajets</a:t>
            </a:r>
            <a:endParaRPr lang="en-US" dirty="0" err="1"/>
          </a:p>
        </p:txBody>
      </p:sp>
      <p:sp>
        <p:nvSpPr>
          <p:cNvPr id="12" name="Freeform 12"/>
          <p:cNvSpPr/>
          <p:nvPr/>
        </p:nvSpPr>
        <p:spPr>
          <a:xfrm>
            <a:off x="10540526" y="4731890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733201" y="4711475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géorepérage</a:t>
            </a:r>
            <a:endParaRPr lang="en-US" dirty="0" err="1"/>
          </a:p>
        </p:txBody>
      </p:sp>
      <p:sp>
        <p:nvSpPr>
          <p:cNvPr id="14" name="Freeform 14"/>
          <p:cNvSpPr/>
          <p:nvPr/>
        </p:nvSpPr>
        <p:spPr>
          <a:xfrm>
            <a:off x="10540526" y="5256223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733201" y="5247640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Surveillance du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niveau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carburant</a:t>
            </a:r>
            <a:endParaRPr lang="en-US" dirty="0"/>
          </a:p>
        </p:txBody>
      </p:sp>
      <p:sp>
        <p:nvSpPr>
          <p:cNvPr id="16" name="Freeform 16"/>
          <p:cNvSpPr/>
          <p:nvPr/>
        </p:nvSpPr>
        <p:spPr>
          <a:xfrm>
            <a:off x="10540526" y="5780556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0701320" y="5736824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maintenance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prédictive</a:t>
            </a:r>
            <a:endParaRPr lang="en-US" dirty="0" err="1"/>
          </a:p>
        </p:txBody>
      </p:sp>
      <p:sp>
        <p:nvSpPr>
          <p:cNvPr id="18" name="Freeform 18"/>
          <p:cNvSpPr/>
          <p:nvPr/>
        </p:nvSpPr>
        <p:spPr>
          <a:xfrm>
            <a:off x="10540526" y="6304888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701320" y="6261157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Données CAN bus et OBDII</a:t>
            </a:r>
            <a:endParaRPr lang="en-US" dirty="0"/>
          </a:p>
        </p:txBody>
      </p:sp>
      <p:sp>
        <p:nvSpPr>
          <p:cNvPr id="20" name="Freeform 20"/>
          <p:cNvSpPr/>
          <p:nvPr/>
        </p:nvSpPr>
        <p:spPr>
          <a:xfrm>
            <a:off x="10540526" y="6829221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733201" y="6814064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Tableaux de bord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personnalisables</a:t>
            </a:r>
            <a:endParaRPr lang="en-US" dirty="0" err="1"/>
          </a:p>
        </p:txBody>
      </p:sp>
      <p:sp>
        <p:nvSpPr>
          <p:cNvPr id="22" name="Freeform 22"/>
          <p:cNvSpPr/>
          <p:nvPr/>
        </p:nvSpPr>
        <p:spPr>
          <a:xfrm>
            <a:off x="10540526" y="7353554"/>
            <a:ext cx="385351" cy="385351"/>
          </a:xfrm>
          <a:custGeom>
            <a:avLst/>
            <a:gdLst/>
            <a:ahLst/>
            <a:cxnLst/>
            <a:rect l="l" t="t" r="r" b="b"/>
            <a:pathLst>
              <a:path w="385351" h="385351">
                <a:moveTo>
                  <a:pt x="0" y="0"/>
                </a:moveTo>
                <a:lnTo>
                  <a:pt x="385351" y="0"/>
                </a:lnTo>
                <a:lnTo>
                  <a:pt x="385351" y="385351"/>
                </a:lnTo>
                <a:lnTo>
                  <a:pt x="0" y="3853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0733201" y="7316718"/>
            <a:ext cx="6365144" cy="306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Application mobile (iOS &amp; Android)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474687"/>
            <a:ext cx="4823520" cy="1328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64"/>
              </a:lnSpc>
            </a:pPr>
            <a:r>
              <a:rPr lang="en-US" sz="28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Surveillance de la </a:t>
            </a:r>
            <a:r>
              <a:rPr lang="en-US" sz="28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Localisation</a:t>
            </a:r>
            <a:r>
              <a:rPr lang="en-US" sz="28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des </a:t>
            </a:r>
            <a:r>
              <a:rPr lang="en-US" sz="28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Navires</a:t>
            </a:r>
            <a:endParaRPr lang="en-US" sz="2800">
              <a:ea typeface="Calibri"/>
              <a:cs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4162713"/>
            <a:ext cx="5375749" cy="772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Gardez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contrôle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maritimes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grâce à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surveillance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avancée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la position des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navires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sz="1600" dirty="0"/>
          </a:p>
        </p:txBody>
      </p:sp>
      <p:sp>
        <p:nvSpPr>
          <p:cNvPr id="7" name="TextBox 7"/>
          <p:cNvSpPr txBox="1"/>
          <p:nvPr/>
        </p:nvSpPr>
        <p:spPr>
          <a:xfrm>
            <a:off x="8640122" y="7555117"/>
            <a:ext cx="8199120" cy="732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Visibilité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en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temps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réel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.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Décisions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plus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intelligentes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. </a:t>
            </a:r>
            <a:br>
              <a:rPr lang="en-US" sz="2000" b="1" dirty="0">
                <a:latin typeface="Century Gothic Paneuropean Bold"/>
                <a:ea typeface="+mn-lt"/>
                <a:cs typeface="Century Gothic Paneuropean Bold"/>
              </a:rPr>
            </a:b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Opérations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plus </a:t>
            </a:r>
            <a:r>
              <a:rPr lang="en-US" sz="20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sûres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.</a:t>
            </a:r>
            <a:endParaRPr lang="en-US" sz="2000" dirty="0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234829" y="2007982"/>
            <a:ext cx="10006626" cy="4929812"/>
            <a:chOff x="0" y="0"/>
            <a:chExt cx="13342168" cy="6573083"/>
          </a:xfrm>
        </p:grpSpPr>
        <p:sp>
          <p:nvSpPr>
            <p:cNvPr id="9" name="Freeform 9" descr="A map of a river  AI-generated content may be incorrect."/>
            <p:cNvSpPr/>
            <p:nvPr/>
          </p:nvSpPr>
          <p:spPr>
            <a:xfrm>
              <a:off x="0" y="0"/>
              <a:ext cx="13342113" cy="6573139"/>
            </a:xfrm>
            <a:custGeom>
              <a:avLst/>
              <a:gdLst/>
              <a:ahLst/>
              <a:cxnLst/>
              <a:rect l="l" t="t" r="r" b="b"/>
              <a:pathLst>
                <a:path w="13342113" h="6573139">
                  <a:moveTo>
                    <a:pt x="0" y="0"/>
                  </a:moveTo>
                  <a:lnTo>
                    <a:pt x="13342113" y="0"/>
                  </a:lnTo>
                  <a:lnTo>
                    <a:pt x="13342113" y="6573139"/>
                  </a:lnTo>
                  <a:lnTo>
                    <a:pt x="0" y="6573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7234829" y="2979215"/>
            <a:ext cx="330200" cy="177800"/>
            <a:chOff x="0" y="0"/>
            <a:chExt cx="440267" cy="237067"/>
          </a:xfrm>
        </p:grpSpPr>
        <p:sp>
          <p:nvSpPr>
            <p:cNvPr id="11" name="Freeform 11"/>
            <p:cNvSpPr/>
            <p:nvPr/>
          </p:nvSpPr>
          <p:spPr>
            <a:xfrm>
              <a:off x="16891" y="16891"/>
              <a:ext cx="406400" cy="203200"/>
            </a:xfrm>
            <a:custGeom>
              <a:avLst/>
              <a:gdLst/>
              <a:ahLst/>
              <a:cxnLst/>
              <a:rect l="l" t="t" r="r" b="b"/>
              <a:pathLst>
                <a:path w="406400" h="203200">
                  <a:moveTo>
                    <a:pt x="0" y="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440182" cy="236984"/>
            </a:xfrm>
            <a:custGeom>
              <a:avLst/>
              <a:gdLst/>
              <a:ahLst/>
              <a:cxnLst/>
              <a:rect l="l" t="t" r="r" b="b"/>
              <a:pathLst>
                <a:path w="440182" h="236984">
                  <a:moveTo>
                    <a:pt x="16891" y="0"/>
                  </a:moveTo>
                  <a:lnTo>
                    <a:pt x="423291" y="0"/>
                  </a:lnTo>
                  <a:cubicBezTo>
                    <a:pt x="432689" y="0"/>
                    <a:pt x="440182" y="7620"/>
                    <a:pt x="440182" y="16891"/>
                  </a:cubicBezTo>
                  <a:lnTo>
                    <a:pt x="440182" y="220091"/>
                  </a:lnTo>
                  <a:cubicBezTo>
                    <a:pt x="440182" y="229489"/>
                    <a:pt x="432562" y="236982"/>
                    <a:pt x="423291" y="236982"/>
                  </a:cubicBezTo>
                  <a:lnTo>
                    <a:pt x="16891" y="236982"/>
                  </a:lnTo>
                  <a:cubicBezTo>
                    <a:pt x="7620" y="237109"/>
                    <a:pt x="0" y="229489"/>
                    <a:pt x="0" y="2200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220091"/>
                  </a:lnTo>
                  <a:lnTo>
                    <a:pt x="16891" y="220091"/>
                  </a:lnTo>
                  <a:lnTo>
                    <a:pt x="16891" y="203200"/>
                  </a:lnTo>
                  <a:lnTo>
                    <a:pt x="423291" y="203200"/>
                  </a:lnTo>
                  <a:lnTo>
                    <a:pt x="423291" y="220091"/>
                  </a:lnTo>
                  <a:lnTo>
                    <a:pt x="406400" y="220091"/>
                  </a:lnTo>
                  <a:lnTo>
                    <a:pt x="406400" y="16891"/>
                  </a:lnTo>
                  <a:lnTo>
                    <a:pt x="423291" y="16891"/>
                  </a:lnTo>
                  <a:lnTo>
                    <a:pt x="4232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7262769" y="3036875"/>
            <a:ext cx="274320" cy="18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"/>
              </a:lnSpc>
            </a:pPr>
            <a:r>
              <a:rPr lang="en-US" sz="600" b="1">
                <a:solidFill>
                  <a:srgbClr val="000000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GHY787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5218703" y="2082800"/>
            <a:ext cx="254000" cy="71119"/>
            <a:chOff x="0" y="0"/>
            <a:chExt cx="338667" cy="94825"/>
          </a:xfrm>
        </p:grpSpPr>
        <p:sp>
          <p:nvSpPr>
            <p:cNvPr id="15" name="Freeform 15"/>
            <p:cNvSpPr/>
            <p:nvPr/>
          </p:nvSpPr>
          <p:spPr>
            <a:xfrm>
              <a:off x="16891" y="16891"/>
              <a:ext cx="304800" cy="60960"/>
            </a:xfrm>
            <a:custGeom>
              <a:avLst/>
              <a:gdLst/>
              <a:ahLst/>
              <a:cxnLst/>
              <a:rect l="l" t="t" r="r" b="b"/>
              <a:pathLst>
                <a:path w="304800" h="60960">
                  <a:moveTo>
                    <a:pt x="0" y="0"/>
                  </a:moveTo>
                  <a:lnTo>
                    <a:pt x="304800" y="0"/>
                  </a:lnTo>
                  <a:lnTo>
                    <a:pt x="304800" y="6096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38582" cy="94744"/>
            </a:xfrm>
            <a:custGeom>
              <a:avLst/>
              <a:gdLst/>
              <a:ahLst/>
              <a:cxnLst/>
              <a:rect l="l" t="t" r="r" b="b"/>
              <a:pathLst>
                <a:path w="338582" h="94744">
                  <a:moveTo>
                    <a:pt x="16891" y="0"/>
                  </a:moveTo>
                  <a:lnTo>
                    <a:pt x="321691" y="0"/>
                  </a:lnTo>
                  <a:cubicBezTo>
                    <a:pt x="331089" y="0"/>
                    <a:pt x="338582" y="7620"/>
                    <a:pt x="338582" y="16891"/>
                  </a:cubicBezTo>
                  <a:lnTo>
                    <a:pt x="338582" y="77851"/>
                  </a:lnTo>
                  <a:cubicBezTo>
                    <a:pt x="338582" y="87249"/>
                    <a:pt x="330962" y="94742"/>
                    <a:pt x="321691" y="94742"/>
                  </a:cubicBezTo>
                  <a:lnTo>
                    <a:pt x="16891" y="94742"/>
                  </a:lnTo>
                  <a:cubicBezTo>
                    <a:pt x="7620" y="94869"/>
                    <a:pt x="0" y="87249"/>
                    <a:pt x="0" y="7785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77851"/>
                  </a:lnTo>
                  <a:lnTo>
                    <a:pt x="16891" y="77851"/>
                  </a:lnTo>
                  <a:lnTo>
                    <a:pt x="16891" y="60960"/>
                  </a:lnTo>
                  <a:lnTo>
                    <a:pt x="321691" y="60960"/>
                  </a:lnTo>
                  <a:lnTo>
                    <a:pt x="321691" y="77851"/>
                  </a:lnTo>
                  <a:lnTo>
                    <a:pt x="304800" y="77851"/>
                  </a:lnTo>
                  <a:lnTo>
                    <a:pt x="304800" y="16891"/>
                  </a:lnTo>
                  <a:lnTo>
                    <a:pt x="321691" y="16891"/>
                  </a:lnTo>
                  <a:lnTo>
                    <a:pt x="3216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001158" y="5485173"/>
            <a:ext cx="5411845" cy="2003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Cette solution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un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suivi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précis et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navires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océans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dans les ports et sur les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voies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navigables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intérieures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offrant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aux compagnies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maritimes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aux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fournisseurs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logistiques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aux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autorités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maritimes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maîtrise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optimales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684500" y="1092200"/>
            <a:ext cx="254000" cy="71119"/>
            <a:chOff x="0" y="0"/>
            <a:chExt cx="338667" cy="94825"/>
          </a:xfrm>
        </p:grpSpPr>
        <p:sp>
          <p:nvSpPr>
            <p:cNvPr id="6" name="Freeform 6"/>
            <p:cNvSpPr/>
            <p:nvPr/>
          </p:nvSpPr>
          <p:spPr>
            <a:xfrm>
              <a:off x="16891" y="16891"/>
              <a:ext cx="304800" cy="60960"/>
            </a:xfrm>
            <a:custGeom>
              <a:avLst/>
              <a:gdLst/>
              <a:ahLst/>
              <a:cxnLst/>
              <a:rect l="l" t="t" r="r" b="b"/>
              <a:pathLst>
                <a:path w="304800" h="60960">
                  <a:moveTo>
                    <a:pt x="0" y="0"/>
                  </a:moveTo>
                  <a:lnTo>
                    <a:pt x="304800" y="0"/>
                  </a:lnTo>
                  <a:lnTo>
                    <a:pt x="304800" y="6096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338582" cy="94744"/>
            </a:xfrm>
            <a:custGeom>
              <a:avLst/>
              <a:gdLst/>
              <a:ahLst/>
              <a:cxnLst/>
              <a:rect l="l" t="t" r="r" b="b"/>
              <a:pathLst>
                <a:path w="338582" h="94744">
                  <a:moveTo>
                    <a:pt x="16891" y="0"/>
                  </a:moveTo>
                  <a:lnTo>
                    <a:pt x="321691" y="0"/>
                  </a:lnTo>
                  <a:cubicBezTo>
                    <a:pt x="331089" y="0"/>
                    <a:pt x="338582" y="7620"/>
                    <a:pt x="338582" y="16891"/>
                  </a:cubicBezTo>
                  <a:lnTo>
                    <a:pt x="338582" y="77851"/>
                  </a:lnTo>
                  <a:cubicBezTo>
                    <a:pt x="338582" y="87249"/>
                    <a:pt x="330962" y="94742"/>
                    <a:pt x="321691" y="94742"/>
                  </a:cubicBezTo>
                  <a:lnTo>
                    <a:pt x="16891" y="94742"/>
                  </a:lnTo>
                  <a:cubicBezTo>
                    <a:pt x="7620" y="94869"/>
                    <a:pt x="0" y="87249"/>
                    <a:pt x="0" y="7785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77851"/>
                  </a:lnTo>
                  <a:lnTo>
                    <a:pt x="16891" y="77851"/>
                  </a:lnTo>
                  <a:lnTo>
                    <a:pt x="16891" y="60960"/>
                  </a:lnTo>
                  <a:lnTo>
                    <a:pt x="321691" y="60960"/>
                  </a:lnTo>
                  <a:lnTo>
                    <a:pt x="321691" y="77851"/>
                  </a:lnTo>
                  <a:lnTo>
                    <a:pt x="304800" y="77851"/>
                  </a:lnTo>
                  <a:lnTo>
                    <a:pt x="304800" y="16891"/>
                  </a:lnTo>
                  <a:lnTo>
                    <a:pt x="321691" y="16891"/>
                  </a:lnTo>
                  <a:lnTo>
                    <a:pt x="3216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9817100" y="4968560"/>
            <a:ext cx="787400" cy="187076"/>
            <a:chOff x="0" y="0"/>
            <a:chExt cx="1049867" cy="249435"/>
          </a:xfrm>
        </p:grpSpPr>
        <p:sp>
          <p:nvSpPr>
            <p:cNvPr id="9" name="Freeform 9"/>
            <p:cNvSpPr/>
            <p:nvPr/>
          </p:nvSpPr>
          <p:spPr>
            <a:xfrm>
              <a:off x="16891" y="16891"/>
              <a:ext cx="1016000" cy="215646"/>
            </a:xfrm>
            <a:custGeom>
              <a:avLst/>
              <a:gdLst/>
              <a:ahLst/>
              <a:cxnLst/>
              <a:rect l="l" t="t" r="r" b="b"/>
              <a:pathLst>
                <a:path w="1016000" h="215646">
                  <a:moveTo>
                    <a:pt x="0" y="0"/>
                  </a:moveTo>
                  <a:lnTo>
                    <a:pt x="1016000" y="0"/>
                  </a:lnTo>
                  <a:lnTo>
                    <a:pt x="1016000" y="215646"/>
                  </a:lnTo>
                  <a:lnTo>
                    <a:pt x="0" y="21564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049782" cy="249428"/>
            </a:xfrm>
            <a:custGeom>
              <a:avLst/>
              <a:gdLst/>
              <a:ahLst/>
              <a:cxnLst/>
              <a:rect l="l" t="t" r="r" b="b"/>
              <a:pathLst>
                <a:path w="1049782" h="249428">
                  <a:moveTo>
                    <a:pt x="16891" y="0"/>
                  </a:moveTo>
                  <a:lnTo>
                    <a:pt x="1032891" y="0"/>
                  </a:lnTo>
                  <a:cubicBezTo>
                    <a:pt x="1042289" y="0"/>
                    <a:pt x="1049782" y="7620"/>
                    <a:pt x="1049782" y="16891"/>
                  </a:cubicBezTo>
                  <a:lnTo>
                    <a:pt x="1049782" y="232537"/>
                  </a:lnTo>
                  <a:cubicBezTo>
                    <a:pt x="1049782" y="241935"/>
                    <a:pt x="1042162" y="249428"/>
                    <a:pt x="1032891" y="249428"/>
                  </a:cubicBezTo>
                  <a:lnTo>
                    <a:pt x="16891" y="249428"/>
                  </a:lnTo>
                  <a:cubicBezTo>
                    <a:pt x="7620" y="249428"/>
                    <a:pt x="0" y="241808"/>
                    <a:pt x="0" y="232537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232537"/>
                  </a:lnTo>
                  <a:lnTo>
                    <a:pt x="16891" y="232537"/>
                  </a:lnTo>
                  <a:lnTo>
                    <a:pt x="16891" y="215519"/>
                  </a:lnTo>
                  <a:lnTo>
                    <a:pt x="1032891" y="215519"/>
                  </a:lnTo>
                  <a:lnTo>
                    <a:pt x="1032891" y="232410"/>
                  </a:lnTo>
                  <a:lnTo>
                    <a:pt x="1016000" y="232410"/>
                  </a:lnTo>
                  <a:lnTo>
                    <a:pt x="1016000" y="16891"/>
                  </a:lnTo>
                  <a:lnTo>
                    <a:pt x="1032891" y="16891"/>
                  </a:lnTo>
                  <a:lnTo>
                    <a:pt x="10328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9845040" y="5007790"/>
            <a:ext cx="350520" cy="10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9"/>
              </a:lnSpc>
            </a:pPr>
            <a:r>
              <a:rPr lang="en-US" sz="699" b="1">
                <a:solidFill>
                  <a:srgbClr val="717073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GHY787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032951" y="8033167"/>
            <a:ext cx="12163515" cy="1218515"/>
            <a:chOff x="0" y="0"/>
            <a:chExt cx="16218019" cy="162468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6502400" cy="583109"/>
              <a:chOff x="0" y="0"/>
              <a:chExt cx="6502400" cy="58310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6502400" cy="561601"/>
              </a:xfrm>
              <a:custGeom>
                <a:avLst/>
                <a:gdLst/>
                <a:ahLst/>
                <a:cxnLst/>
                <a:rect l="l" t="t" r="r" b="b"/>
                <a:pathLst>
                  <a:path w="6502400" h="561601">
                    <a:moveTo>
                      <a:pt x="0" y="0"/>
                    </a:moveTo>
                    <a:lnTo>
                      <a:pt x="6502400" y="0"/>
                    </a:lnTo>
                    <a:lnTo>
                      <a:pt x="6502400" y="561601"/>
                    </a:lnTo>
                    <a:lnTo>
                      <a:pt x="0" y="561601"/>
                    </a:lnTo>
                    <a:close/>
                  </a:path>
                </a:pathLst>
              </a:custGeom>
              <a:solidFill>
                <a:srgbClr val="9D9FA5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0"/>
                <a:ext cx="6502400" cy="583109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ctr">
                  <a:lnSpc>
                    <a:spcPts val="1679"/>
                  </a:lnSpc>
                </a:pPr>
                <a:r>
                  <a:rPr lang="en-US" sz="12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Suivez </a:t>
                </a:r>
                <a:r>
                  <a:rPr lang="en-US" sz="12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en</a:t>
                </a:r>
                <a:r>
                  <a:rPr lang="en-US" sz="12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 direct les </a:t>
                </a:r>
                <a:r>
                  <a:rPr lang="en-US" sz="12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déplacements</a:t>
                </a:r>
                <a:r>
                  <a:rPr lang="en-US" sz="12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 des </a:t>
                </a:r>
                <a:r>
                  <a:rPr lang="en-US" sz="12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"/>
                  </a:rPr>
                  <a:t>navires</a:t>
                </a:r>
                <a:r>
                  <a:rPr lang="en-US" sz="12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"/>
                  </a:rPr>
                  <a:t> avec </a:t>
                </a:r>
                <a:r>
                  <a:rPr lang="en-US" sz="12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"/>
                  </a:rPr>
                  <a:t>précision</a:t>
                </a:r>
                <a:endParaRPr lang="en-US" sz="1200">
                  <a:ea typeface="Calibri"/>
                  <a:cs typeface="Calibri"/>
                </a:endParaRP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75557" y="0"/>
              <a:ext cx="9042400" cy="575518"/>
              <a:chOff x="0" y="0"/>
              <a:chExt cx="9042400" cy="57551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9042400" cy="575582"/>
              </a:xfrm>
              <a:custGeom>
                <a:avLst/>
                <a:gdLst/>
                <a:ahLst/>
                <a:cxnLst/>
                <a:rect l="l" t="t" r="r" b="b"/>
                <a:pathLst>
                  <a:path w="9042400" h="575582">
                    <a:moveTo>
                      <a:pt x="0" y="0"/>
                    </a:moveTo>
                    <a:lnTo>
                      <a:pt x="9042400" y="0"/>
                    </a:lnTo>
                    <a:lnTo>
                      <a:pt x="9042400" y="575582"/>
                    </a:lnTo>
                    <a:lnTo>
                      <a:pt x="0" y="575582"/>
                    </a:lnTo>
                    <a:close/>
                  </a:path>
                </a:pathLst>
              </a:custGeom>
              <a:solidFill>
                <a:srgbClr val="9D9FA5"/>
              </a:solidFill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9042400" cy="613618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ctr">
                  <a:lnSpc>
                    <a:spcPts val="2160"/>
                  </a:lnSpc>
                </a:pPr>
                <a:r>
                  <a:rPr lang="en-US" sz="14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Renforcez</a:t>
                </a:r>
                <a:r>
                  <a:rPr lang="en-US" sz="14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 la </a:t>
                </a:r>
                <a:r>
                  <a:rPr lang="en-US" sz="14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sécurité</a:t>
                </a:r>
                <a:r>
                  <a:rPr lang="en-US" sz="14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 et la </a:t>
                </a:r>
                <a:r>
                  <a:rPr lang="en-US" sz="14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conformité</a:t>
                </a:r>
                <a:r>
                  <a:rPr lang="en-US" sz="14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 </a:t>
                </a:r>
                <a:r>
                  <a:rPr lang="en-US" sz="14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grâce aux </a:t>
                </a:r>
                <a:r>
                  <a:rPr lang="en-US" sz="14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alertes</a:t>
                </a:r>
                <a:r>
                  <a:rPr lang="en-US" sz="14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 de </a:t>
                </a:r>
                <a:r>
                  <a:rPr lang="en-US" sz="14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géorepérage</a:t>
                </a:r>
                <a:r>
                  <a:rPr lang="en-US" sz="14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 </a:t>
                </a:r>
                <a:r>
                  <a:rPr lang="en-US" sz="14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personnalisables</a:t>
                </a:r>
                <a:endParaRPr lang="en-US" sz="1400">
                  <a:ea typeface="Calibri"/>
                  <a:cs typeface="Calibri"/>
                </a:endParaRP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647845"/>
              <a:ext cx="7637904" cy="800342"/>
              <a:chOff x="0" y="-55084"/>
              <a:chExt cx="7637904" cy="80034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7637904" cy="561601"/>
              </a:xfrm>
              <a:custGeom>
                <a:avLst/>
                <a:gdLst/>
                <a:ahLst/>
                <a:cxnLst/>
                <a:rect l="l" t="t" r="r" b="b"/>
                <a:pathLst>
                  <a:path w="7637904" h="561601">
                    <a:moveTo>
                      <a:pt x="0" y="0"/>
                    </a:moveTo>
                    <a:lnTo>
                      <a:pt x="7637904" y="0"/>
                    </a:lnTo>
                    <a:lnTo>
                      <a:pt x="7637904" y="561601"/>
                    </a:lnTo>
                    <a:lnTo>
                      <a:pt x="0" y="561601"/>
                    </a:lnTo>
                    <a:close/>
                  </a:path>
                </a:pathLst>
              </a:custGeom>
              <a:solidFill>
                <a:srgbClr val="9D9FA5"/>
              </a:solidFill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55084"/>
                <a:ext cx="7637903" cy="800342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ctr">
                  <a:lnSpc>
                    <a:spcPts val="1679"/>
                  </a:lnSpc>
                </a:pPr>
                <a:r>
                  <a:rPr lang="en-US" sz="11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Surveillez</a:t>
                </a:r>
                <a:r>
                  <a:rPr lang="en-US" sz="11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 les </a:t>
                </a:r>
                <a:r>
                  <a:rPr lang="en-US" sz="11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itinéraires</a:t>
                </a:r>
                <a:r>
                  <a:rPr lang="en-US" sz="11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, les </a:t>
                </a:r>
                <a:r>
                  <a:rPr lang="en-US" sz="11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arrêts</a:t>
                </a:r>
                <a:r>
                  <a:rPr lang="en-US" sz="11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 et la </a:t>
                </a:r>
                <a:r>
                  <a:rPr lang="en-US" sz="11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vitesse</a:t>
                </a:r>
                <a:r>
                  <a:rPr lang="en-US" sz="11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 Bold"/>
                  </a:rPr>
                  <a:t> </a:t>
                </a:r>
                <a:r>
                  <a:rPr lang="en-US" sz="11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"/>
                  </a:rPr>
                  <a:t>depuis</a:t>
                </a:r>
                <a:r>
                  <a:rPr lang="en-US" sz="1100" dirty="0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"/>
                  </a:rPr>
                  <a:t> un emplacement </a:t>
                </a:r>
                <a:r>
                  <a:rPr lang="en-US" sz="1100" err="1">
                    <a:solidFill>
                      <a:srgbClr val="FFFFFF"/>
                    </a:solidFill>
                    <a:latin typeface="Century Gothic Paneuropean"/>
                    <a:ea typeface="+mn-lt"/>
                    <a:cs typeface="Century Gothic Paneuropean"/>
                    <a:sym typeface="Century Gothic Paneuropean"/>
                  </a:rPr>
                  <a:t>centralisé</a:t>
                </a:r>
                <a:endParaRPr lang="en-US" sz="1100">
                  <a:ea typeface="Calibri"/>
                  <a:cs typeface="Calibri"/>
                </a:endParaRP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8586081" y="681940"/>
              <a:ext cx="7631938" cy="942745"/>
              <a:chOff x="0" y="0"/>
              <a:chExt cx="7631938" cy="94274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7631938" cy="575582"/>
              </a:xfrm>
              <a:custGeom>
                <a:avLst/>
                <a:gdLst/>
                <a:ahLst/>
                <a:cxnLst/>
                <a:rect l="l" t="t" r="r" b="b"/>
                <a:pathLst>
                  <a:path w="7631938" h="575582">
                    <a:moveTo>
                      <a:pt x="0" y="0"/>
                    </a:moveTo>
                    <a:lnTo>
                      <a:pt x="7631938" y="0"/>
                    </a:lnTo>
                    <a:lnTo>
                      <a:pt x="7631938" y="575582"/>
                    </a:lnTo>
                    <a:lnTo>
                      <a:pt x="0" y="575582"/>
                    </a:lnTo>
                    <a:close/>
                  </a:path>
                </a:pathLst>
              </a:custGeom>
              <a:solidFill>
                <a:srgbClr val="9D9FA5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35345"/>
                <a:ext cx="7631876" cy="907400"/>
              </a:xfrm>
              <a:prstGeom prst="rect">
                <a:avLst/>
              </a:prstGeom>
            </p:spPr>
            <p:txBody>
              <a:bodyPr lIns="50800" tIns="50800" rIns="50800" bIns="50800" rtlCol="0" anchor="t"/>
              <a:lstStyle/>
              <a:p>
                <a:pPr algn="ctr">
                  <a:lnSpc>
                    <a:spcPts val="2160"/>
                  </a:lnSpc>
                </a:pPr>
                <a:r>
                  <a:rPr lang="en-US" sz="12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Améliorez</a:t>
                </a:r>
                <a:r>
                  <a:rPr lang="en-US" sz="12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 la planification </a:t>
                </a:r>
                <a:r>
                  <a:rPr lang="en-US" sz="12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opérationnelle</a:t>
                </a:r>
                <a:r>
                  <a:rPr lang="en-US" sz="12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 Bold"/>
                  </a:rPr>
                  <a:t> grâce aux </a:t>
                </a:r>
                <a:r>
                  <a:rPr lang="en-US" sz="12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données </a:t>
                </a:r>
                <a:r>
                  <a:rPr lang="en-US" sz="1200" err="1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historiques</a:t>
                </a:r>
                <a:r>
                  <a:rPr lang="en-US" sz="1200" dirty="0">
                    <a:solidFill>
                      <a:srgbClr val="FFFFFF"/>
                    </a:solidFill>
                    <a:latin typeface="Calibri (MS)"/>
                    <a:ea typeface="+mn-lt"/>
                    <a:cs typeface="Calibri (MS)"/>
                    <a:sym typeface="Calibri (MS)"/>
                  </a:rPr>
                  <a:t> des voyages</a:t>
                </a:r>
                <a:endParaRPr lang="en-US" sz="1200">
                  <a:ea typeface="Calibri"/>
                  <a:cs typeface="Calibri"/>
                </a:endParaRP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12788900" y="1930717"/>
            <a:ext cx="330200" cy="177800"/>
            <a:chOff x="0" y="0"/>
            <a:chExt cx="440267" cy="237067"/>
          </a:xfrm>
        </p:grpSpPr>
        <p:sp>
          <p:nvSpPr>
            <p:cNvPr id="26" name="Freeform 26"/>
            <p:cNvSpPr/>
            <p:nvPr/>
          </p:nvSpPr>
          <p:spPr>
            <a:xfrm>
              <a:off x="16891" y="16891"/>
              <a:ext cx="406400" cy="203200"/>
            </a:xfrm>
            <a:custGeom>
              <a:avLst/>
              <a:gdLst/>
              <a:ahLst/>
              <a:cxnLst/>
              <a:rect l="l" t="t" r="r" b="b"/>
              <a:pathLst>
                <a:path w="406400" h="203200">
                  <a:moveTo>
                    <a:pt x="0" y="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7" name="Freeform 27"/>
            <p:cNvSpPr/>
            <p:nvPr/>
          </p:nvSpPr>
          <p:spPr>
            <a:xfrm>
              <a:off x="0" y="0"/>
              <a:ext cx="440182" cy="236984"/>
            </a:xfrm>
            <a:custGeom>
              <a:avLst/>
              <a:gdLst/>
              <a:ahLst/>
              <a:cxnLst/>
              <a:rect l="l" t="t" r="r" b="b"/>
              <a:pathLst>
                <a:path w="440182" h="236984">
                  <a:moveTo>
                    <a:pt x="16891" y="0"/>
                  </a:moveTo>
                  <a:lnTo>
                    <a:pt x="423291" y="0"/>
                  </a:lnTo>
                  <a:cubicBezTo>
                    <a:pt x="432689" y="0"/>
                    <a:pt x="440182" y="7620"/>
                    <a:pt x="440182" y="16891"/>
                  </a:cubicBezTo>
                  <a:lnTo>
                    <a:pt x="440182" y="220091"/>
                  </a:lnTo>
                  <a:cubicBezTo>
                    <a:pt x="440182" y="229489"/>
                    <a:pt x="432562" y="236982"/>
                    <a:pt x="423291" y="236982"/>
                  </a:cubicBezTo>
                  <a:lnTo>
                    <a:pt x="16891" y="236982"/>
                  </a:lnTo>
                  <a:cubicBezTo>
                    <a:pt x="7620" y="237109"/>
                    <a:pt x="0" y="229489"/>
                    <a:pt x="0" y="220091"/>
                  </a:cubicBezTo>
                  <a:lnTo>
                    <a:pt x="0" y="16891"/>
                  </a:lnTo>
                  <a:cubicBezTo>
                    <a:pt x="0" y="7620"/>
                    <a:pt x="7620" y="0"/>
                    <a:pt x="16891" y="0"/>
                  </a:cubicBezTo>
                  <a:moveTo>
                    <a:pt x="16891" y="33909"/>
                  </a:moveTo>
                  <a:lnTo>
                    <a:pt x="16891" y="16891"/>
                  </a:lnTo>
                  <a:lnTo>
                    <a:pt x="33909" y="16891"/>
                  </a:lnTo>
                  <a:lnTo>
                    <a:pt x="33909" y="220091"/>
                  </a:lnTo>
                  <a:lnTo>
                    <a:pt x="16891" y="220091"/>
                  </a:lnTo>
                  <a:lnTo>
                    <a:pt x="16891" y="203200"/>
                  </a:lnTo>
                  <a:lnTo>
                    <a:pt x="423291" y="203200"/>
                  </a:lnTo>
                  <a:lnTo>
                    <a:pt x="423291" y="220091"/>
                  </a:lnTo>
                  <a:lnTo>
                    <a:pt x="406400" y="220091"/>
                  </a:lnTo>
                  <a:lnTo>
                    <a:pt x="406400" y="16891"/>
                  </a:lnTo>
                  <a:lnTo>
                    <a:pt x="423291" y="16891"/>
                  </a:lnTo>
                  <a:lnTo>
                    <a:pt x="423291" y="33909"/>
                  </a:lnTo>
                  <a:lnTo>
                    <a:pt x="16891" y="3390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2720760" y="1409700"/>
            <a:ext cx="12846480" cy="6336077"/>
            <a:chOff x="0" y="0"/>
            <a:chExt cx="17128640" cy="8448103"/>
          </a:xfrm>
        </p:grpSpPr>
        <p:sp>
          <p:nvSpPr>
            <p:cNvPr id="29" name="Freeform 29" descr="A map of the coast  AI-generated content may be incorrect."/>
            <p:cNvSpPr/>
            <p:nvPr/>
          </p:nvSpPr>
          <p:spPr>
            <a:xfrm>
              <a:off x="0" y="0"/>
              <a:ext cx="17128617" cy="8448040"/>
            </a:xfrm>
            <a:custGeom>
              <a:avLst/>
              <a:gdLst/>
              <a:ahLst/>
              <a:cxnLst/>
              <a:rect l="l" t="t" r="r" b="b"/>
              <a:pathLst>
                <a:path w="17128617" h="8448040">
                  <a:moveTo>
                    <a:pt x="0" y="0"/>
                  </a:moveTo>
                  <a:lnTo>
                    <a:pt x="17128617" y="0"/>
                  </a:lnTo>
                  <a:lnTo>
                    <a:pt x="17128617" y="8448040"/>
                  </a:lnTo>
                  <a:lnTo>
                    <a:pt x="0" y="8448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2881403" y="1456679"/>
            <a:ext cx="2637651" cy="492369"/>
            <a:chOff x="0" y="0"/>
            <a:chExt cx="3516868" cy="65649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516868" cy="656463"/>
            </a:xfrm>
            <a:custGeom>
              <a:avLst/>
              <a:gdLst/>
              <a:ahLst/>
              <a:cxnLst/>
              <a:rect l="l" t="t" r="r" b="b"/>
              <a:pathLst>
                <a:path w="3516868" h="656463">
                  <a:moveTo>
                    <a:pt x="0" y="0"/>
                  </a:moveTo>
                  <a:lnTo>
                    <a:pt x="3516868" y="0"/>
                  </a:lnTo>
                  <a:lnTo>
                    <a:pt x="3516868" y="656463"/>
                  </a:lnTo>
                  <a:lnTo>
                    <a:pt x="0" y="65646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322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9993" y="1625514"/>
            <a:ext cx="3080401" cy="650866"/>
            <a:chOff x="0" y="-73445"/>
            <a:chExt cx="3244215" cy="7760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244215" cy="702569"/>
            </a:xfrm>
            <a:custGeom>
              <a:avLst/>
              <a:gdLst/>
              <a:ahLst/>
              <a:cxnLst/>
              <a:rect l="l" t="t" r="r" b="b"/>
              <a:pathLst>
                <a:path w="3244215" h="702569">
                  <a:moveTo>
                    <a:pt x="0" y="0"/>
                  </a:moveTo>
                  <a:lnTo>
                    <a:pt x="3244215" y="0"/>
                  </a:lnTo>
                  <a:lnTo>
                    <a:pt x="3244215" y="702569"/>
                  </a:lnTo>
                  <a:lnTo>
                    <a:pt x="0" y="702569"/>
                  </a:lnTo>
                  <a:close/>
                </a:path>
              </a:pathLst>
            </a:custGeom>
            <a:solidFill>
              <a:srgbClr val="9D9FA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3445"/>
              <a:ext cx="3244212" cy="74306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Niveau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Carburant</a:t>
              </a:r>
              <a:endParaRPr lang="en-US" dirty="0"/>
            </a:p>
          </p:txBody>
        </p:sp>
      </p:grpSp>
      <p:sp>
        <p:nvSpPr>
          <p:cNvPr id="8" name="AutoShape 8"/>
          <p:cNvSpPr/>
          <p:nvPr/>
        </p:nvSpPr>
        <p:spPr>
          <a:xfrm>
            <a:off x="1460077" y="2002039"/>
            <a:ext cx="846449" cy="2594177"/>
          </a:xfrm>
          <a:prstGeom prst="line">
            <a:avLst/>
          </a:prstGeom>
          <a:ln w="9525" cap="rnd">
            <a:solidFill>
              <a:srgbClr val="9D9FA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9" name="Group 9"/>
          <p:cNvGrpSpPr/>
          <p:nvPr/>
        </p:nvGrpSpPr>
        <p:grpSpPr>
          <a:xfrm rot="-1760114">
            <a:off x="3552221" y="3707223"/>
            <a:ext cx="3899461" cy="4218183"/>
            <a:chOff x="0" y="0"/>
            <a:chExt cx="5199281" cy="56242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99253" cy="5624195"/>
            </a:xfrm>
            <a:custGeom>
              <a:avLst/>
              <a:gdLst/>
              <a:ahLst/>
              <a:cxnLst/>
              <a:rect l="l" t="t" r="r" b="b"/>
              <a:pathLst>
                <a:path w="5199253" h="5624195">
                  <a:moveTo>
                    <a:pt x="0" y="0"/>
                  </a:moveTo>
                  <a:lnTo>
                    <a:pt x="5199253" y="0"/>
                  </a:lnTo>
                  <a:lnTo>
                    <a:pt x="5199253" y="5624195"/>
                  </a:lnTo>
                  <a:lnTo>
                    <a:pt x="0" y="5624195"/>
                  </a:lnTo>
                  <a:close/>
                </a:path>
              </a:pathLst>
            </a:custGeom>
            <a:solidFill>
              <a:srgbClr val="9D9FA5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893336" y="1484946"/>
            <a:ext cx="4004486" cy="654850"/>
            <a:chOff x="0" y="0"/>
            <a:chExt cx="5376037" cy="68952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376037" cy="689521"/>
            </a:xfrm>
            <a:custGeom>
              <a:avLst/>
              <a:gdLst/>
              <a:ahLst/>
              <a:cxnLst/>
              <a:rect l="l" t="t" r="r" b="b"/>
              <a:pathLst>
                <a:path w="5376037" h="689521">
                  <a:moveTo>
                    <a:pt x="0" y="0"/>
                  </a:moveTo>
                  <a:lnTo>
                    <a:pt x="5376037" y="0"/>
                  </a:lnTo>
                  <a:lnTo>
                    <a:pt x="5376037" y="689521"/>
                  </a:lnTo>
                  <a:lnTo>
                    <a:pt x="0" y="689521"/>
                  </a:lnTo>
                  <a:close/>
                </a:path>
              </a:pathLst>
            </a:custGeom>
            <a:solidFill>
              <a:srgbClr val="9D9FA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55084" y="0"/>
              <a:ext cx="5320905" cy="68945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d’Heures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Moteur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</a:t>
              </a:r>
              <a:r>
                <a:rPr lang="en-US" sz="1800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/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</a:t>
              </a:r>
              <a:r>
                <a:rPr lang="en-US" sz="1800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RPM</a:t>
              </a:r>
              <a:endParaRPr lang="en-US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690347" y="3473135"/>
            <a:ext cx="3036081" cy="538512"/>
            <a:chOff x="0" y="0"/>
            <a:chExt cx="4048108" cy="71801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48125" cy="718079"/>
            </a:xfrm>
            <a:custGeom>
              <a:avLst/>
              <a:gdLst/>
              <a:ahLst/>
              <a:cxnLst/>
              <a:rect l="l" t="t" r="r" b="b"/>
              <a:pathLst>
                <a:path w="4048125" h="718079">
                  <a:moveTo>
                    <a:pt x="0" y="0"/>
                  </a:moveTo>
                  <a:lnTo>
                    <a:pt x="4048125" y="0"/>
                  </a:lnTo>
                  <a:lnTo>
                    <a:pt x="4048125" y="718079"/>
                  </a:lnTo>
                  <a:lnTo>
                    <a:pt x="0" y="718079"/>
                  </a:lnTo>
                  <a:close/>
                </a:path>
              </a:pathLst>
            </a:custGeom>
            <a:solidFill>
              <a:srgbClr val="9D9FA5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4048108" cy="718016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Température</a:t>
              </a:r>
              <a:endParaRPr lang="en-US" dirty="0" err="1"/>
            </a:p>
          </p:txBody>
        </p:sp>
      </p:grpSp>
      <p:sp>
        <p:nvSpPr>
          <p:cNvPr id="17" name="AutoShape 17"/>
          <p:cNvSpPr/>
          <p:nvPr/>
        </p:nvSpPr>
        <p:spPr>
          <a:xfrm flipH="1">
            <a:off x="7539038" y="3742391"/>
            <a:ext cx="2326756" cy="2118716"/>
          </a:xfrm>
          <a:prstGeom prst="line">
            <a:avLst/>
          </a:prstGeom>
          <a:ln w="9525" cap="rnd">
            <a:solidFill>
              <a:srgbClr val="9D9FA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>
            <a:off x="9865794" y="5617031"/>
            <a:ext cx="3025869" cy="517093"/>
            <a:chOff x="0" y="0"/>
            <a:chExt cx="4034492" cy="6894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34536" cy="689509"/>
            </a:xfrm>
            <a:custGeom>
              <a:avLst/>
              <a:gdLst/>
              <a:ahLst/>
              <a:cxnLst/>
              <a:rect l="l" t="t" r="r" b="b"/>
              <a:pathLst>
                <a:path w="4034536" h="689509">
                  <a:moveTo>
                    <a:pt x="0" y="0"/>
                  </a:moveTo>
                  <a:lnTo>
                    <a:pt x="4034536" y="0"/>
                  </a:lnTo>
                  <a:lnTo>
                    <a:pt x="4034536" y="689509"/>
                  </a:lnTo>
                  <a:lnTo>
                    <a:pt x="0" y="689509"/>
                  </a:lnTo>
                  <a:close/>
                </a:path>
              </a:pathLst>
            </a:custGeom>
            <a:solidFill>
              <a:srgbClr val="9D9FA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4034492" cy="68945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Porte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ou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Trappe</a:t>
              </a:r>
              <a:endParaRPr lang="en-US" dirty="0"/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7119690" y="5875578"/>
            <a:ext cx="3081822" cy="968717"/>
          </a:xfrm>
          <a:prstGeom prst="line">
            <a:avLst/>
          </a:prstGeom>
          <a:ln w="9525" cap="rnd">
            <a:solidFill>
              <a:srgbClr val="9D9FA5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028700" y="3139264"/>
            <a:ext cx="8204447" cy="2552225"/>
            <a:chOff x="0" y="0"/>
            <a:chExt cx="10939263" cy="3402967"/>
          </a:xfrm>
        </p:grpSpPr>
        <p:sp>
          <p:nvSpPr>
            <p:cNvPr id="23" name="Freeform 23" descr="A large cargo ship with many containers  AI-generated content may be incorrect."/>
            <p:cNvSpPr/>
            <p:nvPr/>
          </p:nvSpPr>
          <p:spPr>
            <a:xfrm>
              <a:off x="0" y="0"/>
              <a:ext cx="10939272" cy="3402965"/>
            </a:xfrm>
            <a:custGeom>
              <a:avLst/>
              <a:gdLst/>
              <a:ahLst/>
              <a:cxnLst/>
              <a:rect l="l" t="t" r="r" b="b"/>
              <a:pathLst>
                <a:path w="10939272" h="3402965">
                  <a:moveTo>
                    <a:pt x="0" y="0"/>
                  </a:moveTo>
                  <a:lnTo>
                    <a:pt x="10939272" y="0"/>
                  </a:lnTo>
                  <a:lnTo>
                    <a:pt x="10939272" y="3402965"/>
                  </a:lnTo>
                  <a:lnTo>
                    <a:pt x="0" y="3402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0263" r="-2852" b="-35717"/>
              </a:stretch>
            </a:blip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731432" y="4939223"/>
            <a:ext cx="6652474" cy="3245030"/>
            <a:chOff x="0" y="0"/>
            <a:chExt cx="8869965" cy="4326707"/>
          </a:xfrm>
        </p:grpSpPr>
        <p:sp>
          <p:nvSpPr>
            <p:cNvPr id="25" name="Freeform 25" descr="A white boat with a black background  AI-generated content may be incorrect."/>
            <p:cNvSpPr/>
            <p:nvPr/>
          </p:nvSpPr>
          <p:spPr>
            <a:xfrm>
              <a:off x="0" y="0"/>
              <a:ext cx="8869934" cy="4326763"/>
            </a:xfrm>
            <a:custGeom>
              <a:avLst/>
              <a:gdLst/>
              <a:ahLst/>
              <a:cxnLst/>
              <a:rect l="l" t="t" r="r" b="b"/>
              <a:pathLst>
                <a:path w="8869934" h="4326763">
                  <a:moveTo>
                    <a:pt x="0" y="0"/>
                  </a:moveTo>
                  <a:lnTo>
                    <a:pt x="8869934" y="0"/>
                  </a:lnTo>
                  <a:lnTo>
                    <a:pt x="8869934" y="4326763"/>
                  </a:lnTo>
                  <a:lnTo>
                    <a:pt x="0" y="43267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1" r="-32" b="1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725604" y="2350785"/>
            <a:ext cx="3866071" cy="110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035" lvl="1" indent="-171450">
              <a:lnSpc>
                <a:spcPts val="2160"/>
              </a:lnSpc>
              <a:buFont typeface="Arial"/>
              <a:buChar char="•"/>
            </a:pP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Surveille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niveau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réservoirs</a:t>
            </a:r>
            <a:endParaRPr lang="en-US" sz="13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80035" lvl="1" indent="-171450">
              <a:lnSpc>
                <a:spcPts val="2160"/>
              </a:lnSpc>
              <a:buFont typeface="Arial"/>
              <a:buChar char="•"/>
            </a:pP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Détecte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chutes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soudaines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(vols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fuites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) et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facilite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l’analyse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d’efficacité</a:t>
            </a:r>
            <a:r>
              <a:rPr lang="en-US" sz="13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3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énergétique</a:t>
            </a:r>
            <a:endParaRPr lang="en-US" sz="1300">
              <a:ea typeface="Calibri"/>
              <a:cs typeface="Calibri"/>
            </a:endParaRPr>
          </a:p>
        </p:txBody>
      </p:sp>
      <p:sp>
        <p:nvSpPr>
          <p:cNvPr id="27" name="AutoShape 27"/>
          <p:cNvSpPr/>
          <p:nvPr/>
        </p:nvSpPr>
        <p:spPr>
          <a:xfrm flipH="1">
            <a:off x="6732724" y="1680598"/>
            <a:ext cx="3133069" cy="2433662"/>
          </a:xfrm>
          <a:prstGeom prst="line">
            <a:avLst/>
          </a:prstGeom>
          <a:ln w="9525" cap="rnd">
            <a:solidFill>
              <a:srgbClr val="9D9FA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TextBox 28"/>
          <p:cNvSpPr txBox="1"/>
          <p:nvPr/>
        </p:nvSpPr>
        <p:spPr>
          <a:xfrm>
            <a:off x="10201512" y="2139169"/>
            <a:ext cx="6972654" cy="822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Mesure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temps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fonctionnement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moteur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révolutions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par minute</a:t>
            </a:r>
            <a:endParaRPr lang="en-US" sz="1400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Utile pour la planification de maintenance,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l’analyse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d’utilisation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suivi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l’usure</a:t>
            </a:r>
            <a:endParaRPr lang="en-US" sz="1400">
              <a:latin typeface="Century Gothic Paneuropean"/>
              <a:ea typeface="Calibri"/>
              <a:cs typeface="Calibri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201512" y="4180271"/>
            <a:ext cx="5096655" cy="822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Mesure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température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du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moteur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de la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soute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compartiments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réfrigérés</a:t>
            </a:r>
            <a:endParaRPr lang="en-US" sz="14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Garantit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la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conformité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l’intégrité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du cargo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133704" y="6392723"/>
            <a:ext cx="5096655" cy="822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Détecte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l’ouverture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/fermeture des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portes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trappes</a:t>
            </a:r>
            <a:endParaRPr lang="en-US" sz="1400" dirty="0" err="1">
              <a:solidFill>
                <a:srgbClr val="00444E"/>
              </a:solidFill>
              <a:latin typeface="Century Gothic Paneuropean"/>
              <a:ea typeface="+mn-lt"/>
              <a:cs typeface="Century Gothic Paneuropean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Assure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conformité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protection du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chargement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9291923" y="7609146"/>
            <a:ext cx="3434977" cy="586849"/>
            <a:chOff x="0" y="0"/>
            <a:chExt cx="4579969" cy="7824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580001" cy="782529"/>
            </a:xfrm>
            <a:custGeom>
              <a:avLst/>
              <a:gdLst/>
              <a:ahLst/>
              <a:cxnLst/>
              <a:rect l="l" t="t" r="r" b="b"/>
              <a:pathLst>
                <a:path w="4580001" h="782529">
                  <a:moveTo>
                    <a:pt x="0" y="0"/>
                  </a:moveTo>
                  <a:lnTo>
                    <a:pt x="4580001" y="0"/>
                  </a:lnTo>
                  <a:lnTo>
                    <a:pt x="4580001" y="782529"/>
                  </a:lnTo>
                  <a:lnTo>
                    <a:pt x="0" y="782529"/>
                  </a:lnTo>
                  <a:close/>
                </a:path>
              </a:pathLst>
            </a:custGeom>
            <a:solidFill>
              <a:srgbClr val="9D9FA5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4579969" cy="78246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2160"/>
                </a:lnSpc>
              </a:pP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Capteur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Niveau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</a:t>
              </a:r>
              <a:r>
                <a:rPr lang="en-US" b="1" dirty="0" err="1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d’Eau</a:t>
              </a:r>
              <a:r>
                <a:rPr lang="en-US" b="1" dirty="0">
                  <a:solidFill>
                    <a:srgbClr val="FFFFFF"/>
                  </a:solidFill>
                  <a:latin typeface="Century Gothic Paneuropean Bold"/>
                  <a:ea typeface="+mn-lt"/>
                  <a:cs typeface="Century Gothic Paneuropean Bold"/>
                  <a:sym typeface="Century Gothic Paneuropean Bold"/>
                </a:rPr>
                <a:t> de Cale</a:t>
              </a:r>
              <a:endParaRPr lang="en-US" dirty="0"/>
            </a:p>
          </p:txBody>
        </p:sp>
      </p:grpSp>
      <p:sp>
        <p:nvSpPr>
          <p:cNvPr id="34" name="AutoShape 34"/>
          <p:cNvSpPr/>
          <p:nvPr/>
        </p:nvSpPr>
        <p:spPr>
          <a:xfrm>
            <a:off x="7575298" y="7319532"/>
            <a:ext cx="2115049" cy="803375"/>
          </a:xfrm>
          <a:prstGeom prst="line">
            <a:avLst/>
          </a:prstGeom>
          <a:ln w="9525" cap="rnd">
            <a:solidFill>
              <a:srgbClr val="9D9FA5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TextBox 35"/>
          <p:cNvSpPr txBox="1"/>
          <p:nvPr/>
        </p:nvSpPr>
        <p:spPr>
          <a:xfrm>
            <a:off x="9684676" y="8411123"/>
            <a:ext cx="7745124" cy="836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l’accumulation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d’eau</a:t>
            </a:r>
            <a:r>
              <a:rPr lang="en-US" sz="1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la cale</a:t>
            </a:r>
            <a:endParaRPr lang="en-US" sz="14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Déclenche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fuites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risque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d’inondation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évitant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dommages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risques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naufrage</a:t>
            </a:r>
            <a:endParaRPr lang="en-US" sz="140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6725" y="2107524"/>
            <a:ext cx="4792266" cy="66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Tableaux de bord</a:t>
            </a:r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7239000" y="1409179"/>
            <a:ext cx="10355163" cy="7383533"/>
            <a:chOff x="0" y="0"/>
            <a:chExt cx="13806884" cy="9844711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8138184" y="6132012"/>
              <a:ext cx="5643300" cy="3712699"/>
              <a:chOff x="0" y="0"/>
              <a:chExt cx="5643300" cy="3712699"/>
            </a:xfrm>
          </p:grpSpPr>
          <p:sp>
            <p:nvSpPr>
              <p:cNvPr id="8" name="Freeform 8" descr="A screenshot of a computer  AI-generated content may be incorrect."/>
              <p:cNvSpPr/>
              <p:nvPr/>
            </p:nvSpPr>
            <p:spPr>
              <a:xfrm>
                <a:off x="0" y="0"/>
                <a:ext cx="5643245" cy="3712718"/>
              </a:xfrm>
              <a:custGeom>
                <a:avLst/>
                <a:gdLst/>
                <a:ahLst/>
                <a:cxnLst/>
                <a:rect l="l" t="t" r="r" b="b"/>
                <a:pathLst>
                  <a:path w="5643245" h="3712718">
                    <a:moveTo>
                      <a:pt x="0" y="0"/>
                    </a:moveTo>
                    <a:lnTo>
                      <a:pt x="5643245" y="0"/>
                    </a:lnTo>
                    <a:lnTo>
                      <a:pt x="5643245" y="3712718"/>
                    </a:lnTo>
                    <a:lnTo>
                      <a:pt x="0" y="371271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0"/>
              <a:ext cx="13806884" cy="5670829"/>
              <a:chOff x="0" y="0"/>
              <a:chExt cx="13806884" cy="567082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3806932" cy="5670804"/>
              </a:xfrm>
              <a:custGeom>
                <a:avLst/>
                <a:gdLst/>
                <a:ahLst/>
                <a:cxnLst/>
                <a:rect l="l" t="t" r="r" b="b"/>
                <a:pathLst>
                  <a:path w="13806932" h="5670804">
                    <a:moveTo>
                      <a:pt x="0" y="0"/>
                    </a:moveTo>
                    <a:lnTo>
                      <a:pt x="13806932" y="0"/>
                    </a:lnTo>
                    <a:lnTo>
                      <a:pt x="13806932" y="5670804"/>
                    </a:lnTo>
                    <a:lnTo>
                      <a:pt x="0" y="567080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0" y="6132012"/>
              <a:ext cx="7727337" cy="3712699"/>
              <a:chOff x="0" y="0"/>
              <a:chExt cx="7727337" cy="3712699"/>
            </a:xfrm>
          </p:grpSpPr>
          <p:sp>
            <p:nvSpPr>
              <p:cNvPr id="12" name="Freeform 12" descr="A white sheet with black text  AI-generated content may be incorrect."/>
              <p:cNvSpPr/>
              <p:nvPr/>
            </p:nvSpPr>
            <p:spPr>
              <a:xfrm>
                <a:off x="0" y="0"/>
                <a:ext cx="7727315" cy="3712718"/>
              </a:xfrm>
              <a:custGeom>
                <a:avLst/>
                <a:gdLst/>
                <a:ahLst/>
                <a:cxnLst/>
                <a:rect l="l" t="t" r="r" b="b"/>
                <a:pathLst>
                  <a:path w="7727315" h="3712718">
                    <a:moveTo>
                      <a:pt x="0" y="0"/>
                    </a:moveTo>
                    <a:lnTo>
                      <a:pt x="7727315" y="0"/>
                    </a:lnTo>
                    <a:lnTo>
                      <a:pt x="7727315" y="3712718"/>
                    </a:lnTo>
                    <a:lnTo>
                      <a:pt x="0" y="371271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5355" r="-5356"/>
                </a:stretch>
              </a:blipFill>
            </p:spPr>
          </p:sp>
        </p:grpSp>
      </p:grpSp>
      <p:sp>
        <p:nvSpPr>
          <p:cNvPr id="13" name="TextBox 13"/>
          <p:cNvSpPr txBox="1"/>
          <p:nvPr/>
        </p:nvSpPr>
        <p:spPr>
          <a:xfrm>
            <a:off x="-453784" y="4438056"/>
            <a:ext cx="4792266" cy="66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Rapports</a:t>
            </a:r>
            <a:endParaRPr lang="en-US" sz="3903" b="1" dirty="0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76601" y="6712555"/>
            <a:ext cx="2125266" cy="66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</a:pPr>
            <a:r>
              <a:rPr lang="en-US" sz="3900" b="1" dirty="0" err="1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Alertes</a:t>
            </a:r>
            <a:endParaRPr lang="en-US" sz="3903" b="1" dirty="0" err="1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0138" y="3115761"/>
            <a:ext cx="4609386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Vue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navires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de la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endParaRPr lang="en-US" sz="14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Indicateurs de performance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opérationnelle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d’un seul coup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d’œil</a:t>
            </a:r>
            <a:endParaRPr lang="en-US" sz="1400" dirty="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Cartes interactives,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graphiques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indicateurs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d’état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s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0138" y="5443570"/>
            <a:ext cx="5942529" cy="96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Synthèses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quotidiennes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hebdomadaires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mensuelles</a:t>
            </a:r>
            <a:endParaRPr lang="en-US" sz="14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Rapports sur la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carburant,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l’historique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heures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moteur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la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conformité</a:t>
            </a:r>
            <a:endParaRPr lang="en-US" sz="1400">
              <a:solidFill>
                <a:srgbClr val="000000"/>
              </a:solidFill>
              <a:latin typeface="Calibri"/>
              <a:ea typeface="+mn-lt"/>
              <a:cs typeface="Calibri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Exportables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PDF, Excel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via un envoi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automatique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par email</a:t>
            </a:r>
            <a:endParaRPr lang="en-US" sz="1400">
              <a:latin typeface="Calibri"/>
              <a:ea typeface="+mn-lt"/>
              <a:cs typeface="Calibri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40137" y="7639088"/>
            <a:ext cx="5942529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Notifications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instantanées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franchissement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géofence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surchauffe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défaillance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système</a:t>
            </a:r>
            <a:endParaRPr lang="en-US" sz="1400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par SMS, email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directement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la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endParaRPr lang="en-US" sz="1400" dirty="0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Définissez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seuils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des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événements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exceptions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personnalisés</a:t>
            </a:r>
            <a:endParaRPr lang="en-US" sz="1400">
              <a:latin typeface="Century Gothic Paneuropean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99385" y="2131644"/>
            <a:ext cx="9261019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47"/>
              </a:lnSpc>
            </a:pPr>
            <a:r>
              <a:rPr lang="en-US" sz="34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Principaux</a:t>
            </a:r>
            <a:r>
              <a:rPr lang="en-US" sz="34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fabricants de </a:t>
            </a:r>
            <a:r>
              <a:rPr lang="en-US" sz="34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balises</a:t>
            </a:r>
            <a:r>
              <a:rPr lang="en-US" sz="34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4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télématiques</a:t>
            </a:r>
            <a:endParaRPr lang="en-US" dirty="0" err="1"/>
          </a:p>
        </p:txBody>
      </p:sp>
      <p:grpSp>
        <p:nvGrpSpPr>
          <p:cNvPr id="6" name="Group 6"/>
          <p:cNvGrpSpPr/>
          <p:nvPr/>
        </p:nvGrpSpPr>
        <p:grpSpPr>
          <a:xfrm>
            <a:off x="9599151" y="3120481"/>
            <a:ext cx="7660149" cy="4046038"/>
            <a:chOff x="0" y="0"/>
            <a:chExt cx="10213532" cy="5394717"/>
          </a:xfrm>
        </p:grpSpPr>
        <p:grpSp>
          <p:nvGrpSpPr>
            <p:cNvPr id="7" name="Group 7"/>
            <p:cNvGrpSpPr/>
            <p:nvPr/>
          </p:nvGrpSpPr>
          <p:grpSpPr>
            <a:xfrm>
              <a:off x="2390332" y="0"/>
              <a:ext cx="7823200" cy="5394717"/>
              <a:chOff x="0" y="0"/>
              <a:chExt cx="7823200" cy="539471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823200" cy="5394706"/>
              </a:xfrm>
              <a:custGeom>
                <a:avLst/>
                <a:gdLst/>
                <a:ahLst/>
                <a:cxnLst/>
                <a:rect l="l" t="t" r="r" b="b"/>
                <a:pathLst>
                  <a:path w="7823200" h="5394706">
                    <a:moveTo>
                      <a:pt x="0" y="0"/>
                    </a:moveTo>
                    <a:lnTo>
                      <a:pt x="7823200" y="0"/>
                    </a:lnTo>
                    <a:lnTo>
                      <a:pt x="7823200" y="5394706"/>
                    </a:lnTo>
                    <a:lnTo>
                      <a:pt x="0" y="539470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1718" r="-1718"/>
                </a:stretch>
              </a:blip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61465" y="1101780"/>
              <a:ext cx="2311400" cy="2311400"/>
              <a:chOff x="0" y="0"/>
              <a:chExt cx="2311400" cy="2311400"/>
            </a:xfrm>
          </p:grpSpPr>
          <p:sp>
            <p:nvSpPr>
              <p:cNvPr id="10" name="Freeform 10" descr="A grey rectangular device with gold connectors  AI-generated content may be incorrect."/>
              <p:cNvSpPr/>
              <p:nvPr/>
            </p:nvSpPr>
            <p:spPr>
              <a:xfrm>
                <a:off x="0" y="0"/>
                <a:ext cx="2311400" cy="2311400"/>
              </a:xfrm>
              <a:custGeom>
                <a:avLst/>
                <a:gdLst/>
                <a:ahLst/>
                <a:cxnLst/>
                <a:rect l="l" t="t" r="r" b="b"/>
                <a:pathLst>
                  <a:path w="2311400" h="2311400">
                    <a:moveTo>
                      <a:pt x="0" y="0"/>
                    </a:moveTo>
                    <a:lnTo>
                      <a:pt x="2311400" y="0"/>
                    </a:lnTo>
                    <a:lnTo>
                      <a:pt x="2311400" y="2311400"/>
                    </a:lnTo>
                    <a:lnTo>
                      <a:pt x="0" y="23114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0" y="3534445"/>
              <a:ext cx="2231081" cy="1673955"/>
              <a:chOff x="0" y="0"/>
              <a:chExt cx="2231081" cy="1673955"/>
            </a:xfrm>
          </p:grpSpPr>
          <p:sp>
            <p:nvSpPr>
              <p:cNvPr id="12" name="Freeform 12" descr="A black rectangular object with gold text  AI-generated content may be incorrect."/>
              <p:cNvSpPr/>
              <p:nvPr/>
            </p:nvSpPr>
            <p:spPr>
              <a:xfrm>
                <a:off x="0" y="0"/>
                <a:ext cx="2231136" cy="1673987"/>
              </a:xfrm>
              <a:custGeom>
                <a:avLst/>
                <a:gdLst/>
                <a:ahLst/>
                <a:cxnLst/>
                <a:rect l="l" t="t" r="r" b="b"/>
                <a:pathLst>
                  <a:path w="2231136" h="1673987">
                    <a:moveTo>
                      <a:pt x="0" y="0"/>
                    </a:moveTo>
                    <a:lnTo>
                      <a:pt x="2231136" y="0"/>
                    </a:lnTo>
                    <a:lnTo>
                      <a:pt x="2231136" y="1673987"/>
                    </a:lnTo>
                    <a:lnTo>
                      <a:pt x="0" y="167398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43627" t="-25105" r="-46272" b="-28080"/>
                </a:stretch>
              </a:blipFill>
            </p:spPr>
          </p:sp>
        </p:grpSp>
      </p:grpSp>
      <p:sp>
        <p:nvSpPr>
          <p:cNvPr id="13" name="TextBox 13"/>
          <p:cNvSpPr txBox="1"/>
          <p:nvPr/>
        </p:nvSpPr>
        <p:spPr>
          <a:xfrm>
            <a:off x="1046140" y="3340159"/>
            <a:ext cx="7266597" cy="1117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60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Cette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plateforme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télématique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est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conçue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fonctionner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parfaitement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avec le matériel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meilleurs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fabricants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mondiaux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vous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offrant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flexibilité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choisir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appareils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adaptés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besoins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opérationnels</a:t>
            </a:r>
            <a:r>
              <a:rPr lang="en-US" sz="18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14" name="TextBox 14"/>
          <p:cNvSpPr txBox="1"/>
          <p:nvPr/>
        </p:nvSpPr>
        <p:spPr>
          <a:xfrm>
            <a:off x="1028700" y="4661768"/>
            <a:ext cx="7509421" cy="1194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b="1" err="1">
                <a:solidFill>
                  <a:srgbClr val="00444E"/>
                </a:solidFill>
                <a:latin typeface="Century Gothic Paneuropean Bold"/>
                <a:cs typeface="Century Gothic Paneuropean Bold"/>
                <a:sym typeface="Century Gothic Paneuropean Bold"/>
              </a:rPr>
              <a:t>Compatibilité</a:t>
            </a:r>
            <a:r>
              <a:rPr lang="en-US" b="1" dirty="0">
                <a:solidFill>
                  <a:srgbClr val="00444E"/>
                </a:solidFill>
                <a:latin typeface="Century Gothic Paneuropean Bold"/>
                <a:cs typeface="Century Gothic Paneuropean Bold"/>
                <a:sym typeface="Century Gothic Paneuropean Bold"/>
              </a:rPr>
              <a:t> </a:t>
            </a:r>
            <a:r>
              <a:rPr lang="en-US" b="1" err="1">
                <a:solidFill>
                  <a:srgbClr val="00444E"/>
                </a:solidFill>
                <a:latin typeface="Century Gothic Paneuropean Bold"/>
                <a:cs typeface="Century Gothic Paneuropean Bold"/>
                <a:sym typeface="Century Gothic Paneuropean Bold"/>
              </a:rPr>
              <a:t>Étendue</a:t>
            </a:r>
            <a:endParaRPr lang="en-US" b="1">
              <a:ea typeface="Calibri"/>
              <a:cs typeface="Calibri"/>
            </a:endParaRPr>
          </a:p>
          <a:p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La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plateforme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prend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en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charge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une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large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gamme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de marques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reconnues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notamment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:</a:t>
            </a:r>
            <a:br>
              <a:rPr lang="en-US" sz="1400" dirty="0">
                <a:latin typeface="Century Gothic Paneuropean"/>
                <a:cs typeface="Century Gothic Paneuropean"/>
              </a:rPr>
            </a:b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Teltonika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Queclink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Ruptela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Concox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Meitrack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,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 Bold"/>
              </a:rPr>
              <a:t>Topflytech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, et bien </a:t>
            </a:r>
            <a:r>
              <a:rPr lang="en-US" sz="1400" dirty="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d’autres</a:t>
            </a:r>
            <a:r>
              <a:rPr lang="en-US" sz="1400" dirty="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.</a:t>
            </a:r>
            <a:endParaRPr lang="en-US" sz="1400" dirty="0">
              <a:solidFill>
                <a:srgbClr val="00444E"/>
              </a:solidFill>
              <a:latin typeface="Century Gothic Paneuropean"/>
              <a:cs typeface="Century Gothic Paneuropean"/>
            </a:endParaRPr>
          </a:p>
          <a:p>
            <a:pPr algn="l">
              <a:lnSpc>
                <a:spcPts val="2160"/>
              </a:lnSpc>
            </a:pPr>
            <a:endParaRPr lang="en-US" dirty="0">
              <a:solidFill>
                <a:srgbClr val="00444E"/>
              </a:solidFill>
              <a:latin typeface="Century Gothic Paneuropean Bold"/>
              <a:ea typeface="Century Gothic Paneuropean"/>
              <a:cs typeface="Century Gothic Paneurope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48500" y="6021477"/>
            <a:ext cx="7264237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Multi-Device Ecosystem</a:t>
            </a: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Compatible avec les traceurs GPS,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adaptateurs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CAN, sondes de carburant,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température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dispositifs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satellites, etc.</a:t>
            </a:r>
            <a:endParaRPr lang="en-US" sz="1600" dirty="0">
              <a:solidFill>
                <a:srgbClr val="00444E"/>
              </a:solidFill>
              <a:latin typeface="Calibri"/>
              <a:ea typeface="+mn-lt"/>
              <a:cs typeface="Calibri"/>
              <a:sym typeface="Century Gothic Paneuropean"/>
            </a:endParaRPr>
          </a:p>
          <a:p>
            <a:pPr marL="193040" lvl="1" indent="-96520">
              <a:lnSpc>
                <a:spcPts val="1920"/>
              </a:lnSpc>
              <a:buFont typeface="Arial"/>
              <a:buChar char="•"/>
            </a:pP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Idéal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mixtes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déploiements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multi-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capteurs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les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secteurs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maritime, transport et </a:t>
            </a:r>
            <a:r>
              <a:rPr lang="en-US" sz="1600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industriel</a:t>
            </a:r>
            <a:r>
              <a:rPr lang="en-US" sz="1600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sz="1600">
              <a:solidFill>
                <a:srgbClr val="00444E"/>
              </a:solidFill>
              <a:latin typeface="Calibri"/>
              <a:ea typeface="+mn-lt"/>
              <a:cs typeface="Calibri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999385" y="7859802"/>
            <a:ext cx="16230600" cy="862018"/>
            <a:chOff x="0" y="0"/>
            <a:chExt cx="21640800" cy="1149357"/>
          </a:xfrm>
        </p:grpSpPr>
        <p:grpSp>
          <p:nvGrpSpPr>
            <p:cNvPr id="17" name="Group 17"/>
            <p:cNvGrpSpPr/>
            <p:nvPr/>
          </p:nvGrpSpPr>
          <p:grpSpPr>
            <a:xfrm>
              <a:off x="3507403" y="358111"/>
              <a:ext cx="2938382" cy="680471"/>
              <a:chOff x="0" y="0"/>
              <a:chExt cx="2540000" cy="58821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540000" cy="588264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588264">
                    <a:moveTo>
                      <a:pt x="0" y="0"/>
                    </a:moveTo>
                    <a:lnTo>
                      <a:pt x="2540000" y="0"/>
                    </a:lnTo>
                    <a:lnTo>
                      <a:pt x="2540000" y="588264"/>
                    </a:lnTo>
                    <a:lnTo>
                      <a:pt x="0" y="5882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8887" r="-8887" b="8"/>
                </a:stretch>
              </a:blipFill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1097822" y="358111"/>
              <a:ext cx="2938382" cy="680471"/>
              <a:chOff x="0" y="0"/>
              <a:chExt cx="2540000" cy="58821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2540000" cy="588264"/>
              </a:xfrm>
              <a:custGeom>
                <a:avLst/>
                <a:gdLst/>
                <a:ahLst/>
                <a:cxnLst/>
                <a:rect l="l" t="t" r="r" b="b"/>
                <a:pathLst>
                  <a:path w="2540000" h="588264">
                    <a:moveTo>
                      <a:pt x="0" y="0"/>
                    </a:moveTo>
                    <a:lnTo>
                      <a:pt x="2540000" y="0"/>
                    </a:lnTo>
                    <a:lnTo>
                      <a:pt x="2540000" y="588264"/>
                    </a:lnTo>
                    <a:lnTo>
                      <a:pt x="0" y="58826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7493" b="-17485"/>
                </a:stretch>
              </a:blipFill>
            </p:spPr>
          </p:sp>
        </p:grpSp>
        <p:grpSp>
          <p:nvGrpSpPr>
            <p:cNvPr id="21" name="Group 21"/>
            <p:cNvGrpSpPr>
              <a:grpSpLocks noChangeAspect="1"/>
            </p:cNvGrpSpPr>
            <p:nvPr/>
          </p:nvGrpSpPr>
          <p:grpSpPr>
            <a:xfrm>
              <a:off x="0" y="467671"/>
              <a:ext cx="2449585" cy="342452"/>
              <a:chOff x="0" y="0"/>
              <a:chExt cx="2117473" cy="296023"/>
            </a:xfrm>
          </p:grpSpPr>
          <p:sp>
            <p:nvSpPr>
              <p:cNvPr id="22" name="Freeform 22" descr="A red light on a black background  AI-generated content may be incorrect."/>
              <p:cNvSpPr/>
              <p:nvPr/>
            </p:nvSpPr>
            <p:spPr>
              <a:xfrm>
                <a:off x="0" y="0"/>
                <a:ext cx="2117471" cy="296037"/>
              </a:xfrm>
              <a:custGeom>
                <a:avLst/>
                <a:gdLst/>
                <a:ahLst/>
                <a:cxnLst/>
                <a:rect l="l" t="t" r="r" b="b"/>
                <a:pathLst>
                  <a:path w="2117471" h="296037">
                    <a:moveTo>
                      <a:pt x="0" y="0"/>
                    </a:moveTo>
                    <a:lnTo>
                      <a:pt x="2117471" y="0"/>
                    </a:lnTo>
                    <a:lnTo>
                      <a:pt x="2117471" y="296037"/>
                    </a:lnTo>
                    <a:lnTo>
                      <a:pt x="0" y="296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l="-380" r="-380" b="4"/>
                </a:stretch>
              </a:blipFill>
            </p:spPr>
          </p:sp>
        </p:grpSp>
        <p:grpSp>
          <p:nvGrpSpPr>
            <p:cNvPr id="23" name="Group 23"/>
            <p:cNvGrpSpPr>
              <a:grpSpLocks noChangeAspect="1"/>
            </p:cNvGrpSpPr>
            <p:nvPr/>
          </p:nvGrpSpPr>
          <p:grpSpPr>
            <a:xfrm>
              <a:off x="7503602" y="186572"/>
              <a:ext cx="2536402" cy="904650"/>
              <a:chOff x="0" y="0"/>
              <a:chExt cx="2192520" cy="781999"/>
            </a:xfrm>
          </p:grpSpPr>
          <p:sp>
            <p:nvSpPr>
              <p:cNvPr id="24" name="Freeform 24" descr="A blue and black logo  AI-generated content may be incorrect."/>
              <p:cNvSpPr/>
              <p:nvPr/>
            </p:nvSpPr>
            <p:spPr>
              <a:xfrm>
                <a:off x="0" y="0"/>
                <a:ext cx="2192528" cy="781939"/>
              </a:xfrm>
              <a:custGeom>
                <a:avLst/>
                <a:gdLst/>
                <a:ahLst/>
                <a:cxnLst/>
                <a:rect l="l" t="t" r="r" b="b"/>
                <a:pathLst>
                  <a:path w="2192528" h="781939">
                    <a:moveTo>
                      <a:pt x="0" y="0"/>
                    </a:moveTo>
                    <a:lnTo>
                      <a:pt x="2192528" y="0"/>
                    </a:lnTo>
                    <a:lnTo>
                      <a:pt x="2192528" y="781939"/>
                    </a:lnTo>
                    <a:lnTo>
                      <a:pt x="0" y="78193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b="-7"/>
                </a:stretch>
              </a:blipFill>
            </p:spPr>
          </p:sp>
        </p:grpSp>
        <p:grpSp>
          <p:nvGrpSpPr>
            <p:cNvPr id="25" name="Group 25"/>
            <p:cNvGrpSpPr>
              <a:grpSpLocks noChangeAspect="1"/>
            </p:cNvGrpSpPr>
            <p:nvPr/>
          </p:nvGrpSpPr>
          <p:grpSpPr>
            <a:xfrm>
              <a:off x="15094022" y="247335"/>
              <a:ext cx="2405390" cy="902022"/>
              <a:chOff x="0" y="0"/>
              <a:chExt cx="2079271" cy="779727"/>
            </a:xfrm>
          </p:grpSpPr>
          <p:sp>
            <p:nvSpPr>
              <p:cNvPr id="26" name="Freeform 26" descr="A blue text on a black background  AI-generated content may be incorrect."/>
              <p:cNvSpPr/>
              <p:nvPr/>
            </p:nvSpPr>
            <p:spPr>
              <a:xfrm>
                <a:off x="0" y="0"/>
                <a:ext cx="2079244" cy="779780"/>
              </a:xfrm>
              <a:custGeom>
                <a:avLst/>
                <a:gdLst/>
                <a:ahLst/>
                <a:cxnLst/>
                <a:rect l="l" t="t" r="r" b="b"/>
                <a:pathLst>
                  <a:path w="2079244" h="779780">
                    <a:moveTo>
                      <a:pt x="0" y="0"/>
                    </a:moveTo>
                    <a:lnTo>
                      <a:pt x="2079244" y="0"/>
                    </a:lnTo>
                    <a:lnTo>
                      <a:pt x="2079244" y="779780"/>
                    </a:lnTo>
                    <a:lnTo>
                      <a:pt x="0" y="77978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33" r="-1" b="-126"/>
                </a:stretch>
              </a:blipFill>
            </p:spPr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>
              <a:off x="18563919" y="0"/>
              <a:ext cx="3076881" cy="1056243"/>
              <a:chOff x="0" y="0"/>
              <a:chExt cx="2659721" cy="913039"/>
            </a:xfrm>
          </p:grpSpPr>
          <p:sp>
            <p:nvSpPr>
              <p:cNvPr id="28" name="Freeform 28" descr="A red wifi symbol on a black background  AI-generated content may be incorrect."/>
              <p:cNvSpPr/>
              <p:nvPr/>
            </p:nvSpPr>
            <p:spPr>
              <a:xfrm>
                <a:off x="0" y="0"/>
                <a:ext cx="2659761" cy="913003"/>
              </a:xfrm>
              <a:custGeom>
                <a:avLst/>
                <a:gdLst/>
                <a:ahLst/>
                <a:cxnLst/>
                <a:rect l="l" t="t" r="r" b="b"/>
                <a:pathLst>
                  <a:path w="2659761" h="913003">
                    <a:moveTo>
                      <a:pt x="0" y="0"/>
                    </a:moveTo>
                    <a:lnTo>
                      <a:pt x="2659761" y="0"/>
                    </a:lnTo>
                    <a:lnTo>
                      <a:pt x="2659761" y="913003"/>
                    </a:lnTo>
                    <a:lnTo>
                      <a:pt x="0" y="91300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r="1" b="-3"/>
                </a:stretch>
              </a:blipFill>
            </p:spPr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20370" y="5166718"/>
            <a:ext cx="7638930" cy="3568505"/>
            <a:chOff x="0" y="0"/>
            <a:chExt cx="12424102" cy="58038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24157" cy="5803900"/>
            </a:xfrm>
            <a:custGeom>
              <a:avLst/>
              <a:gdLst/>
              <a:ahLst/>
              <a:cxnLst/>
              <a:rect l="l" t="t" r="r" b="b"/>
              <a:pathLst>
                <a:path w="12424157" h="5803900">
                  <a:moveTo>
                    <a:pt x="0" y="0"/>
                  </a:moveTo>
                  <a:lnTo>
                    <a:pt x="12424157" y="0"/>
                  </a:lnTo>
                  <a:lnTo>
                    <a:pt x="12424157" y="5803900"/>
                  </a:lnTo>
                  <a:lnTo>
                    <a:pt x="0" y="5803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246" b="-2946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8700" y="3417668"/>
            <a:ext cx="6724650" cy="1902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4"/>
              </a:lnSpc>
            </a:pPr>
            <a:r>
              <a:rPr lang="en-US" sz="2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Défi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:</a:t>
            </a:r>
            <a:endParaRPr lang="en-US" dirty="0"/>
          </a:p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gestionnaires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maritimes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peinent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obtenir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complète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mouvements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optimiser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itinéraires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et à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surveiller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carburant,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conformité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l’activité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l’équipage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028700" y="2124229"/>
            <a:ext cx="6036989" cy="78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4"/>
              </a:lnSpc>
            </a:pPr>
            <a:r>
              <a:rPr lang="en-US" sz="45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Scénario</a:t>
            </a:r>
            <a:r>
              <a:rPr lang="en-US" sz="45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5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d’Utilisation</a:t>
            </a:r>
            <a:endParaRPr lang="en-US" dirty="0" err="1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620370" y="1551777"/>
            <a:ext cx="7542467" cy="3410264"/>
            <a:chOff x="0" y="0"/>
            <a:chExt cx="11455400" cy="5179464"/>
          </a:xfrm>
        </p:grpSpPr>
        <p:sp>
          <p:nvSpPr>
            <p:cNvPr id="10" name="Freeform 10" descr="A screen shot of a graph  AI-generated content may be incorrect."/>
            <p:cNvSpPr/>
            <p:nvPr/>
          </p:nvSpPr>
          <p:spPr>
            <a:xfrm>
              <a:off x="0" y="0"/>
              <a:ext cx="11455400" cy="5179441"/>
            </a:xfrm>
            <a:custGeom>
              <a:avLst/>
              <a:gdLst/>
              <a:ahLst/>
              <a:cxnLst/>
              <a:rect l="l" t="t" r="r" b="b"/>
              <a:pathLst>
                <a:path w="11455400" h="5179441">
                  <a:moveTo>
                    <a:pt x="0" y="0"/>
                  </a:moveTo>
                  <a:lnTo>
                    <a:pt x="11455400" y="0"/>
                  </a:lnTo>
                  <a:lnTo>
                    <a:pt x="11455400" y="5179441"/>
                  </a:lnTo>
                  <a:lnTo>
                    <a:pt x="0" y="5179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667750" y="1559001"/>
            <a:ext cx="8591550" cy="3884598"/>
            <a:chOff x="0" y="0"/>
            <a:chExt cx="11455400" cy="5179464"/>
          </a:xfrm>
        </p:grpSpPr>
        <p:sp>
          <p:nvSpPr>
            <p:cNvPr id="6" name="Freeform 6" descr="A screen shot of a graph  AI-generated content may be incorrect."/>
            <p:cNvSpPr/>
            <p:nvPr/>
          </p:nvSpPr>
          <p:spPr>
            <a:xfrm>
              <a:off x="0" y="0"/>
              <a:ext cx="11455400" cy="5179441"/>
            </a:xfrm>
            <a:custGeom>
              <a:avLst/>
              <a:gdLst/>
              <a:ahLst/>
              <a:cxnLst/>
              <a:rect l="l" t="t" r="r" b="b"/>
              <a:pathLst>
                <a:path w="11455400" h="5179441">
                  <a:moveTo>
                    <a:pt x="0" y="0"/>
                  </a:moveTo>
                  <a:lnTo>
                    <a:pt x="11455400" y="0"/>
                  </a:lnTo>
                  <a:lnTo>
                    <a:pt x="11455400" y="5179441"/>
                  </a:lnTo>
                  <a:lnTo>
                    <a:pt x="0" y="5179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4657523" y="5746011"/>
            <a:ext cx="2601777" cy="3045983"/>
            <a:chOff x="0" y="0"/>
            <a:chExt cx="4903259" cy="5740400"/>
          </a:xfrm>
        </p:grpSpPr>
        <p:sp>
          <p:nvSpPr>
            <p:cNvPr id="8" name="Freeform 8" descr="A screenshot of a map  AI-generated content may be incorrect."/>
            <p:cNvSpPr/>
            <p:nvPr/>
          </p:nvSpPr>
          <p:spPr>
            <a:xfrm>
              <a:off x="0" y="0"/>
              <a:ext cx="4903216" cy="5740400"/>
            </a:xfrm>
            <a:custGeom>
              <a:avLst/>
              <a:gdLst/>
              <a:ahLst/>
              <a:cxnLst/>
              <a:rect l="l" t="t" r="r" b="b"/>
              <a:pathLst>
                <a:path w="4903216" h="5740400">
                  <a:moveTo>
                    <a:pt x="0" y="0"/>
                  </a:moveTo>
                  <a:lnTo>
                    <a:pt x="4903216" y="0"/>
                  </a:lnTo>
                  <a:lnTo>
                    <a:pt x="4903216" y="5740400"/>
                  </a:lnTo>
                  <a:lnTo>
                    <a:pt x="0" y="5740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70" t="-15437" r="-184320" b="-7105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667750" y="5709200"/>
            <a:ext cx="5234055" cy="3173972"/>
            <a:chOff x="0" y="0"/>
            <a:chExt cx="5995459" cy="3635693"/>
          </a:xfrm>
        </p:grpSpPr>
        <p:sp>
          <p:nvSpPr>
            <p:cNvPr id="10" name="Freeform 10" descr="A graph showing a green line  AI-generated content may be incorrect."/>
            <p:cNvSpPr/>
            <p:nvPr/>
          </p:nvSpPr>
          <p:spPr>
            <a:xfrm>
              <a:off x="0" y="0"/>
              <a:ext cx="5995416" cy="3635756"/>
            </a:xfrm>
            <a:custGeom>
              <a:avLst/>
              <a:gdLst/>
              <a:ahLst/>
              <a:cxnLst/>
              <a:rect l="l" t="t" r="r" b="b"/>
              <a:pathLst>
                <a:path w="5995416" h="3635756">
                  <a:moveTo>
                    <a:pt x="0" y="0"/>
                  </a:moveTo>
                  <a:lnTo>
                    <a:pt x="5995416" y="0"/>
                  </a:lnTo>
                  <a:lnTo>
                    <a:pt x="5995416" y="3635756"/>
                  </a:lnTo>
                  <a:lnTo>
                    <a:pt x="0" y="36357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8580" r="-1" b="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028700" y="2268886"/>
            <a:ext cx="6036989" cy="780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04"/>
              </a:lnSpc>
            </a:pPr>
            <a:r>
              <a:rPr lang="en-US" sz="45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Scénario</a:t>
            </a:r>
            <a:r>
              <a:rPr lang="en-US" sz="45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5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d’Utilisation</a:t>
            </a:r>
            <a:endParaRPr lang="en-US" dirty="0" err="1"/>
          </a:p>
        </p:txBody>
      </p:sp>
      <p:sp>
        <p:nvSpPr>
          <p:cNvPr id="12" name="TextBox 12"/>
          <p:cNvSpPr txBox="1"/>
          <p:nvPr/>
        </p:nvSpPr>
        <p:spPr>
          <a:xfrm>
            <a:off x="1034189" y="3491564"/>
            <a:ext cx="6929354" cy="1583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4"/>
              </a:lnSpc>
            </a:pP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Solution:</a:t>
            </a:r>
          </a:p>
          <a:p>
            <a:pPr>
              <a:lnSpc>
                <a:spcPts val="2524"/>
              </a:lnSpc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intégrant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télématique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dans la gestion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navires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obtiennent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la performance, la position et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indicateurs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opérationnels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,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facilitant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prise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décision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améliorant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dirty="0"/>
          </a:p>
        </p:txBody>
      </p:sp>
      <p:sp>
        <p:nvSpPr>
          <p:cNvPr id="13" name="TextBox 13"/>
          <p:cNvSpPr txBox="1"/>
          <p:nvPr/>
        </p:nvSpPr>
        <p:spPr>
          <a:xfrm>
            <a:off x="1028700" y="5488436"/>
            <a:ext cx="6338724" cy="3964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</a:rPr>
              <a:t>Fonctionnalités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</a:rPr>
              <a:t> </a:t>
            </a:r>
            <a:r>
              <a:rPr lang="en-US" sz="2000" b="1" dirty="0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</a:rPr>
              <a:t>Clés</a:t>
            </a:r>
            <a:r>
              <a:rPr lang="en-US" sz="2000" b="1" dirty="0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</a:rPr>
              <a:t> :</a:t>
            </a:r>
            <a:endParaRPr lang="en-US" dirty="0"/>
          </a:p>
          <a:p>
            <a:pPr marL="851535" lvl="1" indent="-285750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Suivi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en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temps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réel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la position du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navire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via GPS</a:t>
            </a:r>
            <a:endParaRPr lang="en-US" dirty="0" err="1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851535" lvl="1" indent="-285750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Analyse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trajets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passés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pour audits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ou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optimisation</a:t>
            </a:r>
            <a:endParaRPr lang="en-US" dirty="0" err="1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851535" lvl="1" indent="-285750">
              <a:lnSpc>
                <a:spcPts val="2160"/>
              </a:lnSpc>
              <a:buFont typeface="Arial"/>
              <a:buChar char="•"/>
            </a:pP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Détection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usages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irréguliers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et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réduction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coûts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d’exploitation</a:t>
            </a:r>
            <a:endParaRPr lang="en-US" dirty="0" err="1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851535" lvl="1" indent="-285750">
              <a:lnSpc>
                <a:spcPts val="2160"/>
              </a:lnSpc>
              <a:buFont typeface="Arial"/>
              <a:buChar char="•"/>
            </a:pP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Alertes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proactives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sur les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heures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moteur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besoins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maintenance</a:t>
            </a:r>
            <a:endParaRPr lang="en-US" dirty="0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851535" lvl="1" indent="-285750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Notifications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lors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l’entrée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/sortie des zones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définies</a:t>
            </a:r>
            <a:endParaRPr lang="en-US" dirty="0" err="1">
              <a:solidFill>
                <a:srgbClr val="000000"/>
              </a:solidFill>
              <a:latin typeface="Century Gothic Paneuropean"/>
              <a:ea typeface="+mn-lt"/>
              <a:cs typeface="Calibri"/>
            </a:endParaRPr>
          </a:p>
          <a:p>
            <a:pPr marL="851535" lvl="1" indent="-285750">
              <a:lnSpc>
                <a:spcPts val="2160"/>
              </a:lnSpc>
              <a:buFont typeface="Arial"/>
              <a:buChar char="•"/>
            </a:pP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Assure le respect des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réglementations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et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protocoles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de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sécurité</a:t>
            </a:r>
            <a:r>
              <a:rPr lang="en-US" dirty="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 </a:t>
            </a:r>
            <a:r>
              <a:rPr lang="en-US" dirty="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</a:rPr>
              <a:t>maritimes</a:t>
            </a:r>
            <a:endParaRPr lang="en-US" dirty="0">
              <a:latin typeface="Century Gothic Paneuropean"/>
              <a:ea typeface="Calibri"/>
              <a:cs typeface="Calibri"/>
            </a:endParaRPr>
          </a:p>
          <a:p>
            <a:pPr marL="217170" lvl="1" indent="-108585">
              <a:lnSpc>
                <a:spcPts val="2160"/>
              </a:lnSpc>
              <a:buFont typeface="Arial"/>
              <a:buChar char="•"/>
            </a:pPr>
            <a:endParaRPr lang="en-US" dirty="0">
              <a:solidFill>
                <a:srgbClr val="00444E"/>
              </a:solidFill>
              <a:latin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3b27c9-6f97-4edf-8693-ae863393bd88" xsi:nil="true"/>
    <lcf76f155ced4ddcb4097134ff3c332f xmlns="080ffa63-2f69-4fc4-b478-0b6206631e0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933f19c5e25c0b9f5b7f7003226e175c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2734713b2aba27a955ff92545bc822b6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C7B466-2419-45A4-B5A5-AFF5794516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B9A0BD-5E30-47EB-9D6F-D49B4C4CB001}">
  <ds:schemaRefs>
    <ds:schemaRef ds:uri="http://schemas.microsoft.com/office/2006/metadata/properties"/>
    <ds:schemaRef ds:uri="http://schemas.microsoft.com/office/infopath/2007/PartnerControls"/>
    <ds:schemaRef ds:uri="4e3b27c9-6f97-4edf-8693-ae863393bd88"/>
    <ds:schemaRef ds:uri="080ffa63-2f69-4fc4-b478-0b6206631e01"/>
  </ds:schemaRefs>
</ds:datastoreItem>
</file>

<file path=customXml/itemProps3.xml><?xml version="1.0" encoding="utf-8"?>
<ds:datastoreItem xmlns:ds="http://schemas.openxmlformats.org/officeDocument/2006/customXml" ds:itemID="{D1D5A988-465D-4EAB-AD1F-DE215DA17B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0ffa63-2f69-4fc4-b478-0b6206631e01"/>
    <ds:schemaRef ds:uri="4e3b27c9-6f97-4edf-8693-ae863393bd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WL_Maritime Solutions</dc:title>
  <cp:revision>154</cp:revision>
  <dcterms:created xsi:type="dcterms:W3CDTF">2006-08-16T00:00:00Z</dcterms:created>
  <dcterms:modified xsi:type="dcterms:W3CDTF">2026-05-25T08:26:31Z</dcterms:modified>
  <dc:identifier>DAG5I-2s2QI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MediaServiceImageTags">
    <vt:lpwstr/>
  </property>
</Properties>
</file>