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7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x="18288000" cy="10287000"/>
  <p:notesSz cx="6858000" cy="9144000"/>
  <p:embeddedFontLst>
    <p:embeddedFont>
      <p:font typeface="Calibri (MS)" panose="020B0604020202020204" charset="0"/>
      <p:regular r:id="rId18"/>
    </p:embeddedFont>
    <p:embeddedFont>
      <p:font typeface="Century Gothic Paneuropean" panose="020B0604020202020204" charset="0"/>
      <p:regular r:id="rId19"/>
    </p:embeddedFont>
    <p:embeddedFont>
      <p:font typeface="Century Gothic Paneuropean Bold" panose="020B0604020202020204" charset="0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57E49C1-CB95-7D0E-1B40-88C8A3B55286}" v="651" dt="2025-11-25T02:11:17.917"/>
    <p1510:client id="{F1B8010C-6915-7659-9338-A7774D6AB953}" v="9" dt="2025-11-25T08:54:03.1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1.fntdata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3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font" Target="fonts/font2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manuel Balolage" userId="S::emmanuel@3dtracking.com::83e0bc44-988f-45d3-9ac3-e8850f666e6e" providerId="AD" clId="Web-{C57E49C1-CB95-7D0E-1B40-88C8A3B55286}"/>
    <pc:docChg chg="modSld">
      <pc:chgData name="Emmanuel Balolage" userId="S::emmanuel@3dtracking.com::83e0bc44-988f-45d3-9ac3-e8850f666e6e" providerId="AD" clId="Web-{C57E49C1-CB95-7D0E-1B40-88C8A3B55286}" dt="2025-11-25T02:11:17.917" v="424" actId="20577"/>
      <pc:docMkLst>
        <pc:docMk/>
      </pc:docMkLst>
      <pc:sldChg chg="modSp">
        <pc:chgData name="Emmanuel Balolage" userId="S::emmanuel@3dtracking.com::83e0bc44-988f-45d3-9ac3-e8850f666e6e" providerId="AD" clId="Web-{C57E49C1-CB95-7D0E-1B40-88C8A3B55286}" dt="2025-11-25T01:35:34.132" v="11" actId="20577"/>
        <pc:sldMkLst>
          <pc:docMk/>
          <pc:sldMk cId="0" sldId="256"/>
        </pc:sldMkLst>
        <pc:spChg chg="mod">
          <ac:chgData name="Emmanuel Balolage" userId="S::emmanuel@3dtracking.com::83e0bc44-988f-45d3-9ac3-e8850f666e6e" providerId="AD" clId="Web-{C57E49C1-CB95-7D0E-1B40-88C8A3B55286}" dt="2025-11-25T01:35:34.132" v="11" actId="20577"/>
          <ac:spMkLst>
            <pc:docMk/>
            <pc:sldMk cId="0" sldId="256"/>
            <ac:spMk id="3" creationId="{00000000-0000-0000-0000-000000000000}"/>
          </ac:spMkLst>
        </pc:spChg>
        <pc:spChg chg="mod">
          <ac:chgData name="Emmanuel Balolage" userId="S::emmanuel@3dtracking.com::83e0bc44-988f-45d3-9ac3-e8850f666e6e" providerId="AD" clId="Web-{C57E49C1-CB95-7D0E-1B40-88C8A3B55286}" dt="2025-11-25T01:35:19.147" v="6" actId="14100"/>
          <ac:spMkLst>
            <pc:docMk/>
            <pc:sldMk cId="0" sldId="256"/>
            <ac:spMk id="4" creationId="{00000000-0000-0000-0000-000000000000}"/>
          </ac:spMkLst>
        </pc:spChg>
      </pc:sldChg>
      <pc:sldChg chg="modSp">
        <pc:chgData name="Emmanuel Balolage" userId="S::emmanuel@3dtracking.com::83e0bc44-988f-45d3-9ac3-e8850f666e6e" providerId="AD" clId="Web-{C57E49C1-CB95-7D0E-1B40-88C8A3B55286}" dt="2025-11-25T01:45:07.578" v="71" actId="14100"/>
        <pc:sldMkLst>
          <pc:docMk/>
          <pc:sldMk cId="0" sldId="257"/>
        </pc:sldMkLst>
        <pc:spChg chg="mod">
          <ac:chgData name="Emmanuel Balolage" userId="S::emmanuel@3dtracking.com::83e0bc44-988f-45d3-9ac3-e8850f666e6e" providerId="AD" clId="Web-{C57E49C1-CB95-7D0E-1B40-88C8A3B55286}" dt="2025-11-25T01:44:40.842" v="67" actId="1076"/>
          <ac:spMkLst>
            <pc:docMk/>
            <pc:sldMk cId="0" sldId="257"/>
            <ac:spMk id="3" creationId="{00000000-0000-0000-0000-000000000000}"/>
          </ac:spMkLst>
        </pc:spChg>
        <pc:spChg chg="mod">
          <ac:chgData name="Emmanuel Balolage" userId="S::emmanuel@3dtracking.com::83e0bc44-988f-45d3-9ac3-e8850f666e6e" providerId="AD" clId="Web-{C57E49C1-CB95-7D0E-1B40-88C8A3B55286}" dt="2025-11-25T01:38:14.149" v="30" actId="20577"/>
          <ac:spMkLst>
            <pc:docMk/>
            <pc:sldMk cId="0" sldId="257"/>
            <ac:spMk id="10" creationId="{00000000-0000-0000-0000-000000000000}"/>
          </ac:spMkLst>
        </pc:spChg>
        <pc:spChg chg="mod">
          <ac:chgData name="Emmanuel Balolage" userId="S::emmanuel@3dtracking.com::83e0bc44-988f-45d3-9ac3-e8850f666e6e" providerId="AD" clId="Web-{C57E49C1-CB95-7D0E-1B40-88C8A3B55286}" dt="2025-11-25T01:41:34.213" v="49" actId="14100"/>
          <ac:spMkLst>
            <pc:docMk/>
            <pc:sldMk cId="0" sldId="257"/>
            <ac:spMk id="13" creationId="{00000000-0000-0000-0000-000000000000}"/>
          </ac:spMkLst>
        </pc:spChg>
        <pc:spChg chg="mod">
          <ac:chgData name="Emmanuel Balolage" userId="S::emmanuel@3dtracking.com::83e0bc44-988f-45d3-9ac3-e8850f666e6e" providerId="AD" clId="Web-{C57E49C1-CB95-7D0E-1B40-88C8A3B55286}" dt="2025-11-25T01:42:06.947" v="54" actId="20577"/>
          <ac:spMkLst>
            <pc:docMk/>
            <pc:sldMk cId="0" sldId="257"/>
            <ac:spMk id="18" creationId="{00000000-0000-0000-0000-000000000000}"/>
          </ac:spMkLst>
        </pc:spChg>
        <pc:spChg chg="mod">
          <ac:chgData name="Emmanuel Balolage" userId="S::emmanuel@3dtracking.com::83e0bc44-988f-45d3-9ac3-e8850f666e6e" providerId="AD" clId="Web-{C57E49C1-CB95-7D0E-1B40-88C8A3B55286}" dt="2025-11-25T01:43:13.327" v="63" actId="20577"/>
          <ac:spMkLst>
            <pc:docMk/>
            <pc:sldMk cId="0" sldId="257"/>
            <ac:spMk id="21" creationId="{00000000-0000-0000-0000-000000000000}"/>
          </ac:spMkLst>
        </pc:spChg>
        <pc:grpChg chg="mod">
          <ac:chgData name="Emmanuel Balolage" userId="S::emmanuel@3dtracking.com::83e0bc44-988f-45d3-9ac3-e8850f666e6e" providerId="AD" clId="Web-{C57E49C1-CB95-7D0E-1B40-88C8A3B55286}" dt="2025-11-25T01:44:21.421" v="66" actId="14100"/>
          <ac:grpSpMkLst>
            <pc:docMk/>
            <pc:sldMk cId="0" sldId="257"/>
            <ac:grpSpMk id="2" creationId="{00000000-0000-0000-0000-000000000000}"/>
          </ac:grpSpMkLst>
        </pc:grpChg>
        <pc:grpChg chg="mod">
          <ac:chgData name="Emmanuel Balolage" userId="S::emmanuel@3dtracking.com::83e0bc44-988f-45d3-9ac3-e8850f666e6e" providerId="AD" clId="Web-{C57E49C1-CB95-7D0E-1B40-88C8A3B55286}" dt="2025-11-25T01:44:56.217" v="69" actId="1076"/>
          <ac:grpSpMkLst>
            <pc:docMk/>
            <pc:sldMk cId="0" sldId="257"/>
            <ac:grpSpMk id="8" creationId="{00000000-0000-0000-0000-000000000000}"/>
          </ac:grpSpMkLst>
        </pc:grpChg>
        <pc:grpChg chg="mod">
          <ac:chgData name="Emmanuel Balolage" userId="S::emmanuel@3dtracking.com::83e0bc44-988f-45d3-9ac3-e8850f666e6e" providerId="AD" clId="Web-{C57E49C1-CB95-7D0E-1B40-88C8A3B55286}" dt="2025-11-25T01:41:39.791" v="50" actId="14100"/>
          <ac:grpSpMkLst>
            <pc:docMk/>
            <pc:sldMk cId="0" sldId="257"/>
            <ac:grpSpMk id="11" creationId="{00000000-0000-0000-0000-000000000000}"/>
          </ac:grpSpMkLst>
        </pc:grpChg>
        <pc:grpChg chg="mod">
          <ac:chgData name="Emmanuel Balolage" userId="S::emmanuel@3dtracking.com::83e0bc44-988f-45d3-9ac3-e8850f666e6e" providerId="AD" clId="Web-{C57E49C1-CB95-7D0E-1B40-88C8A3B55286}" dt="2025-11-25T01:45:07.578" v="71" actId="14100"/>
          <ac:grpSpMkLst>
            <pc:docMk/>
            <pc:sldMk cId="0" sldId="257"/>
            <ac:grpSpMk id="14" creationId="{00000000-0000-0000-0000-000000000000}"/>
          </ac:grpSpMkLst>
        </pc:grpChg>
        <pc:grpChg chg="mod">
          <ac:chgData name="Emmanuel Balolage" userId="S::emmanuel@3dtracking.com::83e0bc44-988f-45d3-9ac3-e8850f666e6e" providerId="AD" clId="Web-{C57E49C1-CB95-7D0E-1B40-88C8A3B55286}" dt="2025-11-25T01:42:41.604" v="60" actId="14100"/>
          <ac:grpSpMkLst>
            <pc:docMk/>
            <pc:sldMk cId="0" sldId="257"/>
            <ac:grpSpMk id="19" creationId="{00000000-0000-0000-0000-000000000000}"/>
          </ac:grpSpMkLst>
        </pc:grpChg>
      </pc:sldChg>
      <pc:sldChg chg="modSp">
        <pc:chgData name="Emmanuel Balolage" userId="S::emmanuel@3dtracking.com::83e0bc44-988f-45d3-9ac3-e8850f666e6e" providerId="AD" clId="Web-{C57E49C1-CB95-7D0E-1B40-88C8A3B55286}" dt="2025-11-25T01:47:58.200" v="104" actId="20577"/>
        <pc:sldMkLst>
          <pc:docMk/>
          <pc:sldMk cId="0" sldId="258"/>
        </pc:sldMkLst>
        <pc:spChg chg="mod">
          <ac:chgData name="Emmanuel Balolage" userId="S::emmanuel@3dtracking.com::83e0bc44-988f-45d3-9ac3-e8850f666e6e" providerId="AD" clId="Web-{C57E49C1-CB95-7D0E-1B40-88C8A3B55286}" dt="2025-11-25T01:45:56.116" v="82" actId="20577"/>
          <ac:spMkLst>
            <pc:docMk/>
            <pc:sldMk cId="0" sldId="258"/>
            <ac:spMk id="10" creationId="{00000000-0000-0000-0000-000000000000}"/>
          </ac:spMkLst>
        </pc:spChg>
        <pc:spChg chg="mod">
          <ac:chgData name="Emmanuel Balolage" userId="S::emmanuel@3dtracking.com::83e0bc44-988f-45d3-9ac3-e8850f666e6e" providerId="AD" clId="Web-{C57E49C1-CB95-7D0E-1B40-88C8A3B55286}" dt="2025-11-25T01:47:58.200" v="104" actId="20577"/>
          <ac:spMkLst>
            <pc:docMk/>
            <pc:sldMk cId="0" sldId="258"/>
            <ac:spMk id="11" creationId="{00000000-0000-0000-0000-000000000000}"/>
          </ac:spMkLst>
        </pc:spChg>
        <pc:spChg chg="mod">
          <ac:chgData name="Emmanuel Balolage" userId="S::emmanuel@3dtracking.com::83e0bc44-988f-45d3-9ac3-e8850f666e6e" providerId="AD" clId="Web-{C57E49C1-CB95-7D0E-1B40-88C8A3B55286}" dt="2025-11-25T01:47:03.392" v="97" actId="1076"/>
          <ac:spMkLst>
            <pc:docMk/>
            <pc:sldMk cId="0" sldId="258"/>
            <ac:spMk id="12" creationId="{00000000-0000-0000-0000-000000000000}"/>
          </ac:spMkLst>
        </pc:spChg>
      </pc:sldChg>
      <pc:sldChg chg="modSp">
        <pc:chgData name="Emmanuel Balolage" userId="S::emmanuel@3dtracking.com::83e0bc44-988f-45d3-9ac3-e8850f666e6e" providerId="AD" clId="Web-{C57E49C1-CB95-7D0E-1B40-88C8A3B55286}" dt="2025-11-25T01:49:36.032" v="127" actId="20577"/>
        <pc:sldMkLst>
          <pc:docMk/>
          <pc:sldMk cId="0" sldId="259"/>
        </pc:sldMkLst>
        <pc:spChg chg="mod">
          <ac:chgData name="Emmanuel Balolage" userId="S::emmanuel@3dtracking.com::83e0bc44-988f-45d3-9ac3-e8850f666e6e" providerId="AD" clId="Web-{C57E49C1-CB95-7D0E-1B40-88C8A3B55286}" dt="2025-11-25T01:48:27.952" v="107" actId="20577"/>
          <ac:spMkLst>
            <pc:docMk/>
            <pc:sldMk cId="0" sldId="259"/>
            <ac:spMk id="9" creationId="{00000000-0000-0000-0000-000000000000}"/>
          </ac:spMkLst>
        </pc:spChg>
        <pc:spChg chg="mod">
          <ac:chgData name="Emmanuel Balolage" userId="S::emmanuel@3dtracking.com::83e0bc44-988f-45d3-9ac3-e8850f666e6e" providerId="AD" clId="Web-{C57E49C1-CB95-7D0E-1B40-88C8A3B55286}" dt="2025-11-25T01:48:44.374" v="112" actId="20577"/>
          <ac:spMkLst>
            <pc:docMk/>
            <pc:sldMk cId="0" sldId="259"/>
            <ac:spMk id="10" creationId="{00000000-0000-0000-0000-000000000000}"/>
          </ac:spMkLst>
        </pc:spChg>
        <pc:spChg chg="mod">
          <ac:chgData name="Emmanuel Balolage" userId="S::emmanuel@3dtracking.com::83e0bc44-988f-45d3-9ac3-e8850f666e6e" providerId="AD" clId="Web-{C57E49C1-CB95-7D0E-1B40-88C8A3B55286}" dt="2025-11-25T01:49:36.032" v="127" actId="20577"/>
          <ac:spMkLst>
            <pc:docMk/>
            <pc:sldMk cId="0" sldId="259"/>
            <ac:spMk id="11" creationId="{00000000-0000-0000-0000-000000000000}"/>
          </ac:spMkLst>
        </pc:spChg>
      </pc:sldChg>
      <pc:sldChg chg="modSp">
        <pc:chgData name="Emmanuel Balolage" userId="S::emmanuel@3dtracking.com::83e0bc44-988f-45d3-9ac3-e8850f666e6e" providerId="AD" clId="Web-{C57E49C1-CB95-7D0E-1B40-88C8A3B55286}" dt="2025-11-25T01:51:13.581" v="152" actId="20577"/>
        <pc:sldMkLst>
          <pc:docMk/>
          <pc:sldMk cId="0" sldId="260"/>
        </pc:sldMkLst>
        <pc:spChg chg="mod">
          <ac:chgData name="Emmanuel Balolage" userId="S::emmanuel@3dtracking.com::83e0bc44-988f-45d3-9ac3-e8850f666e6e" providerId="AD" clId="Web-{C57E49C1-CB95-7D0E-1B40-88C8A3B55286}" dt="2025-11-25T01:50:04.658" v="131" actId="20577"/>
          <ac:spMkLst>
            <pc:docMk/>
            <pc:sldMk cId="0" sldId="260"/>
            <ac:spMk id="9" creationId="{00000000-0000-0000-0000-000000000000}"/>
          </ac:spMkLst>
        </pc:spChg>
        <pc:spChg chg="mod">
          <ac:chgData name="Emmanuel Balolage" userId="S::emmanuel@3dtracking.com::83e0bc44-988f-45d3-9ac3-e8850f666e6e" providerId="AD" clId="Web-{C57E49C1-CB95-7D0E-1B40-88C8A3B55286}" dt="2025-11-25T01:51:13.581" v="152" actId="20577"/>
          <ac:spMkLst>
            <pc:docMk/>
            <pc:sldMk cId="0" sldId="260"/>
            <ac:spMk id="10" creationId="{00000000-0000-0000-0000-000000000000}"/>
          </ac:spMkLst>
        </pc:spChg>
        <pc:spChg chg="mod">
          <ac:chgData name="Emmanuel Balolage" userId="S::emmanuel@3dtracking.com::83e0bc44-988f-45d3-9ac3-e8850f666e6e" providerId="AD" clId="Web-{C57E49C1-CB95-7D0E-1B40-88C8A3B55286}" dt="2025-11-25T01:50:32.971" v="140" actId="20577"/>
          <ac:spMkLst>
            <pc:docMk/>
            <pc:sldMk cId="0" sldId="260"/>
            <ac:spMk id="11" creationId="{00000000-0000-0000-0000-000000000000}"/>
          </ac:spMkLst>
        </pc:spChg>
      </pc:sldChg>
      <pc:sldChg chg="modSp">
        <pc:chgData name="Emmanuel Balolage" userId="S::emmanuel@3dtracking.com::83e0bc44-988f-45d3-9ac3-e8850f666e6e" providerId="AD" clId="Web-{C57E49C1-CB95-7D0E-1B40-88C8A3B55286}" dt="2025-11-25T01:53:46.479" v="185" actId="20577"/>
        <pc:sldMkLst>
          <pc:docMk/>
          <pc:sldMk cId="0" sldId="261"/>
        </pc:sldMkLst>
        <pc:spChg chg="mod">
          <ac:chgData name="Emmanuel Balolage" userId="S::emmanuel@3dtracking.com::83e0bc44-988f-45d3-9ac3-e8850f666e6e" providerId="AD" clId="Web-{C57E49C1-CB95-7D0E-1B40-88C8A3B55286}" dt="2025-11-25T01:51:38.284" v="155" actId="20577"/>
          <ac:spMkLst>
            <pc:docMk/>
            <pc:sldMk cId="0" sldId="261"/>
            <ac:spMk id="7" creationId="{00000000-0000-0000-0000-000000000000}"/>
          </ac:spMkLst>
        </pc:spChg>
        <pc:spChg chg="mod">
          <ac:chgData name="Emmanuel Balolage" userId="S::emmanuel@3dtracking.com::83e0bc44-988f-45d3-9ac3-e8850f666e6e" providerId="AD" clId="Web-{C57E49C1-CB95-7D0E-1B40-88C8A3B55286}" dt="2025-11-25T01:52:04.769" v="163" actId="20577"/>
          <ac:spMkLst>
            <pc:docMk/>
            <pc:sldMk cId="0" sldId="261"/>
            <ac:spMk id="8" creationId="{00000000-0000-0000-0000-000000000000}"/>
          </ac:spMkLst>
        </pc:spChg>
        <pc:spChg chg="mod">
          <ac:chgData name="Emmanuel Balolage" userId="S::emmanuel@3dtracking.com::83e0bc44-988f-45d3-9ac3-e8850f666e6e" providerId="AD" clId="Web-{C57E49C1-CB95-7D0E-1B40-88C8A3B55286}" dt="2025-11-25T01:53:46.479" v="185" actId="20577"/>
          <ac:spMkLst>
            <pc:docMk/>
            <pc:sldMk cId="0" sldId="261"/>
            <ac:spMk id="9" creationId="{00000000-0000-0000-0000-000000000000}"/>
          </ac:spMkLst>
        </pc:spChg>
      </pc:sldChg>
      <pc:sldChg chg="modSp">
        <pc:chgData name="Emmanuel Balolage" userId="S::emmanuel@3dtracking.com::83e0bc44-988f-45d3-9ac3-e8850f666e6e" providerId="AD" clId="Web-{C57E49C1-CB95-7D0E-1B40-88C8A3B55286}" dt="2025-11-25T01:55:18.188" v="214" actId="20577"/>
        <pc:sldMkLst>
          <pc:docMk/>
          <pc:sldMk cId="0" sldId="262"/>
        </pc:sldMkLst>
        <pc:spChg chg="mod">
          <ac:chgData name="Emmanuel Balolage" userId="S::emmanuel@3dtracking.com::83e0bc44-988f-45d3-9ac3-e8850f666e6e" providerId="AD" clId="Web-{C57E49C1-CB95-7D0E-1B40-88C8A3B55286}" dt="2025-11-25T01:54:18.545" v="189" actId="20577"/>
          <ac:spMkLst>
            <pc:docMk/>
            <pc:sldMk cId="0" sldId="262"/>
            <ac:spMk id="6" creationId="{00000000-0000-0000-0000-000000000000}"/>
          </ac:spMkLst>
        </pc:spChg>
        <pc:spChg chg="mod">
          <ac:chgData name="Emmanuel Balolage" userId="S::emmanuel@3dtracking.com::83e0bc44-988f-45d3-9ac3-e8850f666e6e" providerId="AD" clId="Web-{C57E49C1-CB95-7D0E-1B40-88C8A3B55286}" dt="2025-11-25T01:54:46.702" v="202" actId="20577"/>
          <ac:spMkLst>
            <pc:docMk/>
            <pc:sldMk cId="0" sldId="262"/>
            <ac:spMk id="8" creationId="{00000000-0000-0000-0000-000000000000}"/>
          </ac:spMkLst>
        </pc:spChg>
        <pc:spChg chg="mod">
          <ac:chgData name="Emmanuel Balolage" userId="S::emmanuel@3dtracking.com::83e0bc44-988f-45d3-9ac3-e8850f666e6e" providerId="AD" clId="Web-{C57E49C1-CB95-7D0E-1B40-88C8A3B55286}" dt="2025-11-25T01:55:18.188" v="214" actId="20577"/>
          <ac:spMkLst>
            <pc:docMk/>
            <pc:sldMk cId="0" sldId="262"/>
            <ac:spMk id="9" creationId="{00000000-0000-0000-0000-000000000000}"/>
          </ac:spMkLst>
        </pc:spChg>
      </pc:sldChg>
      <pc:sldChg chg="modSp">
        <pc:chgData name="Emmanuel Balolage" userId="S::emmanuel@3dtracking.com::83e0bc44-988f-45d3-9ac3-e8850f666e6e" providerId="AD" clId="Web-{C57E49C1-CB95-7D0E-1B40-88C8A3B55286}" dt="2025-11-25T01:58:16.489" v="271" actId="20577"/>
        <pc:sldMkLst>
          <pc:docMk/>
          <pc:sldMk cId="0" sldId="263"/>
        </pc:sldMkLst>
        <pc:spChg chg="mod">
          <ac:chgData name="Emmanuel Balolage" userId="S::emmanuel@3dtracking.com::83e0bc44-988f-45d3-9ac3-e8850f666e6e" providerId="AD" clId="Web-{C57E49C1-CB95-7D0E-1B40-88C8A3B55286}" dt="2025-11-25T01:55:51.830" v="218" actId="1076"/>
          <ac:spMkLst>
            <pc:docMk/>
            <pc:sldMk cId="0" sldId="263"/>
            <ac:spMk id="5" creationId="{00000000-0000-0000-0000-000000000000}"/>
          </ac:spMkLst>
        </pc:spChg>
        <pc:spChg chg="mod">
          <ac:chgData name="Emmanuel Balolage" userId="S::emmanuel@3dtracking.com::83e0bc44-988f-45d3-9ac3-e8850f666e6e" providerId="AD" clId="Web-{C57E49C1-CB95-7D0E-1B40-88C8A3B55286}" dt="2025-11-25T01:57:32.910" v="258" actId="20577"/>
          <ac:spMkLst>
            <pc:docMk/>
            <pc:sldMk cId="0" sldId="263"/>
            <ac:spMk id="12" creationId="{00000000-0000-0000-0000-000000000000}"/>
          </ac:spMkLst>
        </pc:spChg>
        <pc:spChg chg="mod">
          <ac:chgData name="Emmanuel Balolage" userId="S::emmanuel@3dtracking.com::83e0bc44-988f-45d3-9ac3-e8850f666e6e" providerId="AD" clId="Web-{C57E49C1-CB95-7D0E-1B40-88C8A3B55286}" dt="2025-11-25T01:57:47.582" v="260" actId="1076"/>
          <ac:spMkLst>
            <pc:docMk/>
            <pc:sldMk cId="0" sldId="263"/>
            <ac:spMk id="13" creationId="{00000000-0000-0000-0000-000000000000}"/>
          </ac:spMkLst>
        </pc:spChg>
        <pc:spChg chg="mod">
          <ac:chgData name="Emmanuel Balolage" userId="S::emmanuel@3dtracking.com::83e0bc44-988f-45d3-9ac3-e8850f666e6e" providerId="AD" clId="Web-{C57E49C1-CB95-7D0E-1B40-88C8A3B55286}" dt="2025-11-25T01:56:37.753" v="236" actId="20577"/>
          <ac:spMkLst>
            <pc:docMk/>
            <pc:sldMk cId="0" sldId="263"/>
            <ac:spMk id="14" creationId="{00000000-0000-0000-0000-000000000000}"/>
          </ac:spMkLst>
        </pc:spChg>
        <pc:spChg chg="mod">
          <ac:chgData name="Emmanuel Balolage" userId="S::emmanuel@3dtracking.com::83e0bc44-988f-45d3-9ac3-e8850f666e6e" providerId="AD" clId="Web-{C57E49C1-CB95-7D0E-1B40-88C8A3B55286}" dt="2025-11-25T01:57:21.113" v="254" actId="1076"/>
          <ac:spMkLst>
            <pc:docMk/>
            <pc:sldMk cId="0" sldId="263"/>
            <ac:spMk id="15" creationId="{00000000-0000-0000-0000-000000000000}"/>
          </ac:spMkLst>
        </pc:spChg>
        <pc:spChg chg="mod">
          <ac:chgData name="Emmanuel Balolage" userId="S::emmanuel@3dtracking.com::83e0bc44-988f-45d3-9ac3-e8850f666e6e" providerId="AD" clId="Web-{C57E49C1-CB95-7D0E-1B40-88C8A3B55286}" dt="2025-11-25T01:58:16.489" v="271" actId="20577"/>
          <ac:spMkLst>
            <pc:docMk/>
            <pc:sldMk cId="0" sldId="263"/>
            <ac:spMk id="16" creationId="{00000000-0000-0000-0000-000000000000}"/>
          </ac:spMkLst>
        </pc:spChg>
      </pc:sldChg>
      <pc:sldChg chg="modSp">
        <pc:chgData name="Emmanuel Balolage" userId="S::emmanuel@3dtracking.com::83e0bc44-988f-45d3-9ac3-e8850f666e6e" providerId="AD" clId="Web-{C57E49C1-CB95-7D0E-1B40-88C8A3B55286}" dt="2025-11-25T02:02:49.979" v="322" actId="20577"/>
        <pc:sldMkLst>
          <pc:docMk/>
          <pc:sldMk cId="0" sldId="264"/>
        </pc:sldMkLst>
        <pc:spChg chg="mod">
          <ac:chgData name="Emmanuel Balolage" userId="S::emmanuel@3dtracking.com::83e0bc44-988f-45d3-9ac3-e8850f666e6e" providerId="AD" clId="Web-{C57E49C1-CB95-7D0E-1B40-88C8A3B55286}" dt="2025-11-25T02:00:36.819" v="295" actId="14100"/>
          <ac:spMkLst>
            <pc:docMk/>
            <pc:sldMk cId="0" sldId="264"/>
            <ac:spMk id="7" creationId="{00000000-0000-0000-0000-000000000000}"/>
          </ac:spMkLst>
        </pc:spChg>
        <pc:spChg chg="mod">
          <ac:chgData name="Emmanuel Balolage" userId="S::emmanuel@3dtracking.com::83e0bc44-988f-45d3-9ac3-e8850f666e6e" providerId="AD" clId="Web-{C57E49C1-CB95-7D0E-1B40-88C8A3B55286}" dt="2025-11-25T02:01:11.913" v="299" actId="20577"/>
          <ac:spMkLst>
            <pc:docMk/>
            <pc:sldMk cId="0" sldId="264"/>
            <ac:spMk id="13" creationId="{00000000-0000-0000-0000-000000000000}"/>
          </ac:spMkLst>
        </pc:spChg>
        <pc:spChg chg="mod">
          <ac:chgData name="Emmanuel Balolage" userId="S::emmanuel@3dtracking.com::83e0bc44-988f-45d3-9ac3-e8850f666e6e" providerId="AD" clId="Web-{C57E49C1-CB95-7D0E-1B40-88C8A3B55286}" dt="2025-11-25T02:02:32.478" v="316" actId="20577"/>
          <ac:spMkLst>
            <pc:docMk/>
            <pc:sldMk cId="0" sldId="264"/>
            <ac:spMk id="17" creationId="{00000000-0000-0000-0000-000000000000}"/>
          </ac:spMkLst>
        </pc:spChg>
        <pc:spChg chg="mod">
          <ac:chgData name="Emmanuel Balolage" userId="S::emmanuel@3dtracking.com::83e0bc44-988f-45d3-9ac3-e8850f666e6e" providerId="AD" clId="Web-{C57E49C1-CB95-7D0E-1B40-88C8A3B55286}" dt="2025-11-25T01:59:32.147" v="285" actId="20577"/>
          <ac:spMkLst>
            <pc:docMk/>
            <pc:sldMk cId="0" sldId="264"/>
            <ac:spMk id="23" creationId="{00000000-0000-0000-0000-000000000000}"/>
          </ac:spMkLst>
        </pc:spChg>
        <pc:spChg chg="mod">
          <ac:chgData name="Emmanuel Balolage" userId="S::emmanuel@3dtracking.com::83e0bc44-988f-45d3-9ac3-e8850f666e6e" providerId="AD" clId="Web-{C57E49C1-CB95-7D0E-1B40-88C8A3B55286}" dt="2025-11-25T02:02:00.055" v="310" actId="20577"/>
          <ac:spMkLst>
            <pc:docMk/>
            <pc:sldMk cId="0" sldId="264"/>
            <ac:spMk id="24" creationId="{00000000-0000-0000-0000-000000000000}"/>
          </ac:spMkLst>
        </pc:spChg>
        <pc:spChg chg="mod">
          <ac:chgData name="Emmanuel Balolage" userId="S::emmanuel@3dtracking.com::83e0bc44-988f-45d3-9ac3-e8850f666e6e" providerId="AD" clId="Web-{C57E49C1-CB95-7D0E-1B40-88C8A3B55286}" dt="2025-11-25T02:02:49.979" v="322" actId="20577"/>
          <ac:spMkLst>
            <pc:docMk/>
            <pc:sldMk cId="0" sldId="264"/>
            <ac:spMk id="25" creationId="{00000000-0000-0000-0000-000000000000}"/>
          </ac:spMkLst>
        </pc:spChg>
        <pc:spChg chg="mod">
          <ac:chgData name="Emmanuel Balolage" userId="S::emmanuel@3dtracking.com::83e0bc44-988f-45d3-9ac3-e8850f666e6e" providerId="AD" clId="Web-{C57E49C1-CB95-7D0E-1B40-88C8A3B55286}" dt="2025-11-25T01:58:53.974" v="276" actId="20577"/>
          <ac:spMkLst>
            <pc:docMk/>
            <pc:sldMk cId="0" sldId="264"/>
            <ac:spMk id="26" creationId="{00000000-0000-0000-0000-000000000000}"/>
          </ac:spMkLst>
        </pc:spChg>
        <pc:spChg chg="mod">
          <ac:chgData name="Emmanuel Balolage" userId="S::emmanuel@3dtracking.com::83e0bc44-988f-45d3-9ac3-e8850f666e6e" providerId="AD" clId="Web-{C57E49C1-CB95-7D0E-1B40-88C8A3B55286}" dt="2025-11-25T01:59:09.849" v="281" actId="20577"/>
          <ac:spMkLst>
            <pc:docMk/>
            <pc:sldMk cId="0" sldId="264"/>
            <ac:spMk id="27" creationId="{00000000-0000-0000-0000-000000000000}"/>
          </ac:spMkLst>
        </pc:spChg>
      </pc:sldChg>
      <pc:sldChg chg="modSp">
        <pc:chgData name="Emmanuel Balolage" userId="S::emmanuel@3dtracking.com::83e0bc44-988f-45d3-9ac3-e8850f666e6e" providerId="AD" clId="Web-{C57E49C1-CB95-7D0E-1B40-88C8A3B55286}" dt="2025-11-25T02:07:44.381" v="370" actId="20577"/>
        <pc:sldMkLst>
          <pc:docMk/>
          <pc:sldMk cId="0" sldId="265"/>
        </pc:sldMkLst>
        <pc:spChg chg="mod">
          <ac:chgData name="Emmanuel Balolage" userId="S::emmanuel@3dtracking.com::83e0bc44-988f-45d3-9ac3-e8850f666e6e" providerId="AD" clId="Web-{C57E49C1-CB95-7D0E-1B40-88C8A3B55286}" dt="2025-11-25T02:03:31.434" v="328" actId="20577"/>
          <ac:spMkLst>
            <pc:docMk/>
            <pc:sldMk cId="0" sldId="265"/>
            <ac:spMk id="19" creationId="{00000000-0000-0000-0000-000000000000}"/>
          </ac:spMkLst>
        </pc:spChg>
        <pc:spChg chg="mod">
          <ac:chgData name="Emmanuel Balolage" userId="S::emmanuel@3dtracking.com::83e0bc44-988f-45d3-9ac3-e8850f666e6e" providerId="AD" clId="Web-{C57E49C1-CB95-7D0E-1B40-88C8A3B55286}" dt="2025-11-25T02:03:56.575" v="336" actId="20577"/>
          <ac:spMkLst>
            <pc:docMk/>
            <pc:sldMk cId="0" sldId="265"/>
            <ac:spMk id="20" creationId="{00000000-0000-0000-0000-000000000000}"/>
          </ac:spMkLst>
        </pc:spChg>
        <pc:spChg chg="mod">
          <ac:chgData name="Emmanuel Balolage" userId="S::emmanuel@3dtracking.com::83e0bc44-988f-45d3-9ac3-e8850f666e6e" providerId="AD" clId="Web-{C57E49C1-CB95-7D0E-1B40-88C8A3B55286}" dt="2025-11-25T02:06:48.302" v="358" actId="20577"/>
          <ac:spMkLst>
            <pc:docMk/>
            <pc:sldMk cId="0" sldId="265"/>
            <ac:spMk id="21" creationId="{00000000-0000-0000-0000-000000000000}"/>
          </ac:spMkLst>
        </pc:spChg>
        <pc:spChg chg="mod">
          <ac:chgData name="Emmanuel Balolage" userId="S::emmanuel@3dtracking.com::83e0bc44-988f-45d3-9ac3-e8850f666e6e" providerId="AD" clId="Web-{C57E49C1-CB95-7D0E-1B40-88C8A3B55286}" dt="2025-11-25T02:07:44.381" v="370" actId="20577"/>
          <ac:spMkLst>
            <pc:docMk/>
            <pc:sldMk cId="0" sldId="265"/>
            <ac:spMk id="22" creationId="{00000000-0000-0000-0000-000000000000}"/>
          </ac:spMkLst>
        </pc:spChg>
        <pc:grpChg chg="mod">
          <ac:chgData name="Emmanuel Balolage" userId="S::emmanuel@3dtracking.com::83e0bc44-988f-45d3-9ac3-e8850f666e6e" providerId="AD" clId="Web-{C57E49C1-CB95-7D0E-1B40-88C8A3B55286}" dt="2025-11-25T02:04:33.123" v="342" actId="1076"/>
          <ac:grpSpMkLst>
            <pc:docMk/>
            <pc:sldMk cId="0" sldId="265"/>
            <ac:grpSpMk id="2" creationId="{00000000-0000-0000-0000-000000000000}"/>
          </ac:grpSpMkLst>
        </pc:grpChg>
      </pc:sldChg>
      <pc:sldChg chg="modSp">
        <pc:chgData name="Emmanuel Balolage" userId="S::emmanuel@3dtracking.com::83e0bc44-988f-45d3-9ac3-e8850f666e6e" providerId="AD" clId="Web-{C57E49C1-CB95-7D0E-1B40-88C8A3B55286}" dt="2025-11-25T02:11:17.917" v="424" actId="20577"/>
        <pc:sldMkLst>
          <pc:docMk/>
          <pc:sldMk cId="0" sldId="266"/>
        </pc:sldMkLst>
        <pc:spChg chg="mod">
          <ac:chgData name="Emmanuel Balolage" userId="S::emmanuel@3dtracking.com::83e0bc44-988f-45d3-9ac3-e8850f666e6e" providerId="AD" clId="Web-{C57E49C1-CB95-7D0E-1B40-88C8A3B55286}" dt="2025-11-25T02:10:18.290" v="408" actId="1076"/>
          <ac:spMkLst>
            <pc:docMk/>
            <pc:sldMk cId="0" sldId="266"/>
            <ac:spMk id="11" creationId="{00000000-0000-0000-0000-000000000000}"/>
          </ac:spMkLst>
        </pc:spChg>
        <pc:spChg chg="mod">
          <ac:chgData name="Emmanuel Balolage" userId="S::emmanuel@3dtracking.com::83e0bc44-988f-45d3-9ac3-e8850f666e6e" providerId="AD" clId="Web-{C57E49C1-CB95-7D0E-1B40-88C8A3B55286}" dt="2025-11-25T02:10:14.431" v="407" actId="1076"/>
          <ac:spMkLst>
            <pc:docMk/>
            <pc:sldMk cId="0" sldId="266"/>
            <ac:spMk id="12" creationId="{00000000-0000-0000-0000-000000000000}"/>
          </ac:spMkLst>
        </pc:spChg>
        <pc:spChg chg="mod">
          <ac:chgData name="Emmanuel Balolage" userId="S::emmanuel@3dtracking.com::83e0bc44-988f-45d3-9ac3-e8850f666e6e" providerId="AD" clId="Web-{C57E49C1-CB95-7D0E-1B40-88C8A3B55286}" dt="2025-11-25T02:10:23.118" v="409" actId="1076"/>
          <ac:spMkLst>
            <pc:docMk/>
            <pc:sldMk cId="0" sldId="266"/>
            <ac:spMk id="13" creationId="{00000000-0000-0000-0000-000000000000}"/>
          </ac:spMkLst>
        </pc:spChg>
        <pc:spChg chg="mod">
          <ac:chgData name="Emmanuel Balolage" userId="S::emmanuel@3dtracking.com::83e0bc44-988f-45d3-9ac3-e8850f666e6e" providerId="AD" clId="Web-{C57E49C1-CB95-7D0E-1B40-88C8A3B55286}" dt="2025-11-25T02:11:17.917" v="424" actId="20577"/>
          <ac:spMkLst>
            <pc:docMk/>
            <pc:sldMk cId="0" sldId="266"/>
            <ac:spMk id="14" creationId="{00000000-0000-0000-0000-000000000000}"/>
          </ac:spMkLst>
        </pc:spChg>
        <pc:grpChg chg="mod">
          <ac:chgData name="Emmanuel Balolage" userId="S::emmanuel@3dtracking.com::83e0bc44-988f-45d3-9ac3-e8850f666e6e" providerId="AD" clId="Web-{C57E49C1-CB95-7D0E-1B40-88C8A3B55286}" dt="2025-11-25T02:10:56.244" v="420" actId="1076"/>
          <ac:grpSpMkLst>
            <pc:docMk/>
            <pc:sldMk cId="0" sldId="266"/>
            <ac:grpSpMk id="2" creationId="{00000000-0000-0000-0000-000000000000}"/>
          </ac:grpSpMkLst>
        </pc:grpChg>
      </pc:sldChg>
    </pc:docChg>
  </pc:docChgLst>
  <pc:docChgLst>
    <pc:chgData name="Emmanuel Balolage" userId="S::emmanuel@3dtracking.com::83e0bc44-988f-45d3-9ac3-e8850f666e6e" providerId="AD" clId="Web-{F1B8010C-6915-7659-9338-A7774D6AB953}"/>
    <pc:docChg chg="modSld">
      <pc:chgData name="Emmanuel Balolage" userId="S::emmanuel@3dtracking.com::83e0bc44-988f-45d3-9ac3-e8850f666e6e" providerId="AD" clId="Web-{F1B8010C-6915-7659-9338-A7774D6AB953}" dt="2025-11-25T08:54:02.559" v="3" actId="20577"/>
      <pc:docMkLst>
        <pc:docMk/>
      </pc:docMkLst>
      <pc:sldChg chg="modSp">
        <pc:chgData name="Emmanuel Balolage" userId="S::emmanuel@3dtracking.com::83e0bc44-988f-45d3-9ac3-e8850f666e6e" providerId="AD" clId="Web-{F1B8010C-6915-7659-9338-A7774D6AB953}" dt="2025-11-25T08:54:02.559" v="3" actId="20577"/>
        <pc:sldMkLst>
          <pc:docMk/>
          <pc:sldMk cId="0" sldId="265"/>
        </pc:sldMkLst>
        <pc:spChg chg="mod">
          <ac:chgData name="Emmanuel Balolage" userId="S::emmanuel@3dtracking.com::83e0bc44-988f-45d3-9ac3-e8850f666e6e" providerId="AD" clId="Web-{F1B8010C-6915-7659-9338-A7774D6AB953}" dt="2025-11-25T08:54:02.559" v="3" actId="20577"/>
          <ac:spMkLst>
            <pc:docMk/>
            <pc:sldMk cId="0" sldId="265"/>
            <ac:spMk id="19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25.11.2025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jpe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/>
            <a:stretch>
              <a:fillRect t="-18037" b="-628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723429" y="9210675"/>
            <a:ext cx="7296173" cy="7959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22"/>
              </a:lnSpc>
            </a:pPr>
            <a:r>
              <a:rPr lang="en-US" sz="2300" dirty="0">
                <a:solidFill>
                  <a:srgbClr val="000000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Une </a:t>
            </a:r>
            <a:r>
              <a:rPr lang="en-US" sz="2300" dirty="0" err="1">
                <a:solidFill>
                  <a:srgbClr val="000000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télématique</a:t>
            </a:r>
            <a:r>
              <a:rPr lang="en-US" sz="2300" dirty="0">
                <a:solidFill>
                  <a:srgbClr val="000000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simplifiée</a:t>
            </a:r>
            <a:r>
              <a:rPr lang="en-US" sz="2300" dirty="0">
                <a:solidFill>
                  <a:srgbClr val="000000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pour les </a:t>
            </a:r>
            <a:r>
              <a:rPr lang="en-US" sz="2300" dirty="0" err="1">
                <a:solidFill>
                  <a:srgbClr val="000000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opérations</a:t>
            </a:r>
            <a:r>
              <a:rPr lang="en-US" sz="2300" dirty="0">
                <a:solidFill>
                  <a:srgbClr val="000000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de transport public</a:t>
            </a:r>
            <a:endParaRPr lang="en-US" dirty="0"/>
          </a:p>
        </p:txBody>
      </p:sp>
      <p:sp>
        <p:nvSpPr>
          <p:cNvPr id="4" name="TextBox 4"/>
          <p:cNvSpPr txBox="1"/>
          <p:nvPr/>
        </p:nvSpPr>
        <p:spPr>
          <a:xfrm>
            <a:off x="723429" y="7555220"/>
            <a:ext cx="7536832" cy="1490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041"/>
              </a:lnSpc>
            </a:pPr>
            <a:r>
              <a:rPr lang="en-US" sz="4300" b="1" dirty="0">
                <a:solidFill>
                  <a:srgbClr val="000000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Solutions pour le Transport Public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97600" y="532682"/>
            <a:ext cx="17283211" cy="9049109"/>
            <a:chOff x="0" y="0"/>
            <a:chExt cx="4551957" cy="2214976"/>
          </a:xfrm>
        </p:grpSpPr>
        <p:sp>
          <p:nvSpPr>
            <p:cNvPr id="3" name="Freeform 3"/>
            <p:cNvSpPr/>
            <p:nvPr/>
          </p:nvSpPr>
          <p:spPr>
            <a:xfrm>
              <a:off x="62480" y="47509"/>
              <a:ext cx="4489477" cy="2167467"/>
            </a:xfrm>
            <a:custGeom>
              <a:avLst/>
              <a:gdLst/>
              <a:ahLst/>
              <a:cxnLst/>
              <a:rect l="l" t="t" r="r" b="b"/>
              <a:pathLst>
                <a:path w="4489477" h="2167467">
                  <a:moveTo>
                    <a:pt x="0" y="0"/>
                  </a:moveTo>
                  <a:lnTo>
                    <a:pt x="4489477" y="0"/>
                  </a:lnTo>
                  <a:lnTo>
                    <a:pt x="4489477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EDEDED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4489477" cy="21674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6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5684500" y="1092200"/>
            <a:ext cx="254000" cy="71119"/>
            <a:chOff x="0" y="0"/>
            <a:chExt cx="338667" cy="94825"/>
          </a:xfrm>
        </p:grpSpPr>
        <p:sp>
          <p:nvSpPr>
            <p:cNvPr id="6" name="Freeform 6"/>
            <p:cNvSpPr/>
            <p:nvPr/>
          </p:nvSpPr>
          <p:spPr>
            <a:xfrm>
              <a:off x="16891" y="16891"/>
              <a:ext cx="304800" cy="60960"/>
            </a:xfrm>
            <a:custGeom>
              <a:avLst/>
              <a:gdLst/>
              <a:ahLst/>
              <a:cxnLst/>
              <a:rect l="l" t="t" r="r" b="b"/>
              <a:pathLst>
                <a:path w="304800" h="60960">
                  <a:moveTo>
                    <a:pt x="0" y="0"/>
                  </a:moveTo>
                  <a:lnTo>
                    <a:pt x="304800" y="0"/>
                  </a:lnTo>
                  <a:lnTo>
                    <a:pt x="304800" y="60960"/>
                  </a:lnTo>
                  <a:lnTo>
                    <a:pt x="0" y="6096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7" name="Freeform 7"/>
            <p:cNvSpPr/>
            <p:nvPr/>
          </p:nvSpPr>
          <p:spPr>
            <a:xfrm>
              <a:off x="0" y="0"/>
              <a:ext cx="338582" cy="94744"/>
            </a:xfrm>
            <a:custGeom>
              <a:avLst/>
              <a:gdLst/>
              <a:ahLst/>
              <a:cxnLst/>
              <a:rect l="l" t="t" r="r" b="b"/>
              <a:pathLst>
                <a:path w="338582" h="94744">
                  <a:moveTo>
                    <a:pt x="16891" y="0"/>
                  </a:moveTo>
                  <a:lnTo>
                    <a:pt x="321691" y="0"/>
                  </a:lnTo>
                  <a:cubicBezTo>
                    <a:pt x="331089" y="0"/>
                    <a:pt x="338582" y="7620"/>
                    <a:pt x="338582" y="16891"/>
                  </a:cubicBezTo>
                  <a:lnTo>
                    <a:pt x="338582" y="77851"/>
                  </a:lnTo>
                  <a:cubicBezTo>
                    <a:pt x="338582" y="87249"/>
                    <a:pt x="330962" y="94742"/>
                    <a:pt x="321691" y="94742"/>
                  </a:cubicBezTo>
                  <a:lnTo>
                    <a:pt x="16891" y="94742"/>
                  </a:lnTo>
                  <a:cubicBezTo>
                    <a:pt x="7620" y="94869"/>
                    <a:pt x="0" y="87249"/>
                    <a:pt x="0" y="77851"/>
                  </a:cubicBezTo>
                  <a:lnTo>
                    <a:pt x="0" y="16891"/>
                  </a:lnTo>
                  <a:cubicBezTo>
                    <a:pt x="0" y="7620"/>
                    <a:pt x="7620" y="0"/>
                    <a:pt x="16891" y="0"/>
                  </a:cubicBezTo>
                  <a:moveTo>
                    <a:pt x="16891" y="33909"/>
                  </a:moveTo>
                  <a:lnTo>
                    <a:pt x="16891" y="16891"/>
                  </a:lnTo>
                  <a:lnTo>
                    <a:pt x="33909" y="16891"/>
                  </a:lnTo>
                  <a:lnTo>
                    <a:pt x="33909" y="77851"/>
                  </a:lnTo>
                  <a:lnTo>
                    <a:pt x="16891" y="77851"/>
                  </a:lnTo>
                  <a:lnTo>
                    <a:pt x="16891" y="60960"/>
                  </a:lnTo>
                  <a:lnTo>
                    <a:pt x="321691" y="60960"/>
                  </a:lnTo>
                  <a:lnTo>
                    <a:pt x="321691" y="77851"/>
                  </a:lnTo>
                  <a:lnTo>
                    <a:pt x="304800" y="77851"/>
                  </a:lnTo>
                  <a:lnTo>
                    <a:pt x="304800" y="16891"/>
                  </a:lnTo>
                  <a:lnTo>
                    <a:pt x="321691" y="16891"/>
                  </a:lnTo>
                  <a:lnTo>
                    <a:pt x="321691" y="33909"/>
                  </a:lnTo>
                  <a:lnTo>
                    <a:pt x="16891" y="33909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2745382" y="8075418"/>
            <a:ext cx="4876800" cy="362026"/>
            <a:chOff x="0" y="0"/>
            <a:chExt cx="6502400" cy="48270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502400" cy="482664"/>
            </a:xfrm>
            <a:custGeom>
              <a:avLst/>
              <a:gdLst/>
              <a:ahLst/>
              <a:cxnLst/>
              <a:rect l="l" t="t" r="r" b="b"/>
              <a:pathLst>
                <a:path w="6502400" h="482664">
                  <a:moveTo>
                    <a:pt x="0" y="0"/>
                  </a:moveTo>
                  <a:lnTo>
                    <a:pt x="6502400" y="0"/>
                  </a:lnTo>
                  <a:lnTo>
                    <a:pt x="6502400" y="482664"/>
                  </a:lnTo>
                  <a:lnTo>
                    <a:pt x="0" y="482664"/>
                  </a:lnTo>
                  <a:close/>
                </a:path>
              </a:pathLst>
            </a:custGeom>
            <a:solidFill>
              <a:srgbClr val="B4B4B4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0"/>
              <a:ext cx="6358627" cy="482702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1679"/>
                </a:lnSpc>
              </a:pPr>
              <a:r>
                <a:rPr lang="en-US" sz="1200" dirty="0">
                  <a:solidFill>
                    <a:srgbClr val="FFFFFF"/>
                  </a:solidFill>
                  <a:latin typeface="Century Gothic Paneuropean"/>
                  <a:ea typeface="+mn-lt"/>
                  <a:cs typeface="Century Gothic Paneuropean"/>
                  <a:sym typeface="Century Gothic Paneuropean Bold"/>
                </a:rPr>
                <a:t>Suivez les </a:t>
              </a:r>
              <a:r>
                <a:rPr lang="en-US" sz="1200" err="1">
                  <a:solidFill>
                    <a:srgbClr val="FFFFFF"/>
                  </a:solidFill>
                  <a:latin typeface="Century Gothic Paneuropean"/>
                  <a:ea typeface="+mn-lt"/>
                  <a:cs typeface="Century Gothic Paneuropean"/>
                  <a:sym typeface="Century Gothic Paneuropean Bold"/>
                </a:rPr>
                <a:t>déplacements</a:t>
              </a:r>
              <a:r>
                <a:rPr lang="en-US" sz="1200" dirty="0">
                  <a:solidFill>
                    <a:srgbClr val="FFFFFF"/>
                  </a:solidFill>
                  <a:latin typeface="Century Gothic Paneuropean"/>
                  <a:ea typeface="+mn-lt"/>
                  <a:cs typeface="Century Gothic Paneuropean"/>
                  <a:sym typeface="Century Gothic Paneuropean Bold"/>
                </a:rPr>
                <a:t> des bus </a:t>
              </a:r>
              <a:r>
                <a:rPr lang="en-US" sz="1200" err="1">
                  <a:solidFill>
                    <a:srgbClr val="FFFFFF"/>
                  </a:solidFill>
                  <a:latin typeface="Century Gothic Paneuropean"/>
                  <a:ea typeface="+mn-lt"/>
                  <a:cs typeface="Century Gothic Paneuropean"/>
                  <a:sym typeface="Century Gothic Paneuropean Bold"/>
                </a:rPr>
                <a:t>en</a:t>
              </a:r>
              <a:r>
                <a:rPr lang="en-US" sz="1200" dirty="0">
                  <a:solidFill>
                    <a:srgbClr val="FFFFFF"/>
                  </a:solidFill>
                  <a:latin typeface="Century Gothic Paneuropean"/>
                  <a:ea typeface="+mn-lt"/>
                  <a:cs typeface="Century Gothic Paneuropean"/>
                  <a:sym typeface="Century Gothic Paneuropean Bold"/>
                </a:rPr>
                <a:t> </a:t>
              </a:r>
              <a:r>
                <a:rPr lang="en-US" sz="1200" dirty="0">
                  <a:solidFill>
                    <a:srgbClr val="FFFFFF"/>
                  </a:solidFill>
                  <a:latin typeface="Century Gothic Paneuropean"/>
                  <a:ea typeface="+mn-lt"/>
                  <a:cs typeface="Century Gothic Paneuropean"/>
                  <a:sym typeface="Century Gothic Paneuropean"/>
                </a:rPr>
                <a:t>direct</a:t>
              </a:r>
              <a:r>
                <a:rPr lang="en-US" sz="1400" dirty="0">
                  <a:solidFill>
                    <a:srgbClr val="FFFFFF"/>
                  </a:solidFill>
                  <a:latin typeface="Century Gothic Paneuropean"/>
                  <a:ea typeface="+mn-lt"/>
                  <a:cs typeface="Century Gothic Paneuropean"/>
                  <a:sym typeface="Century Gothic Paneuropean"/>
                </a:rPr>
                <a:t> avec</a:t>
              </a:r>
              <a:r>
                <a:rPr lang="en-US" sz="1200" dirty="0">
                  <a:solidFill>
                    <a:srgbClr val="FFFFFF"/>
                  </a:solidFill>
                  <a:latin typeface="Century Gothic Paneuropean"/>
                  <a:ea typeface="+mn-lt"/>
                  <a:cs typeface="Century Gothic Paneuropean"/>
                  <a:sym typeface="Century Gothic Paneuropean"/>
                </a:rPr>
                <a:t> </a:t>
              </a:r>
              <a:r>
                <a:rPr lang="en-US" sz="1200" err="1">
                  <a:solidFill>
                    <a:srgbClr val="FFFFFF"/>
                  </a:solidFill>
                  <a:latin typeface="Century Gothic Paneuropean"/>
                  <a:ea typeface="+mn-lt"/>
                  <a:cs typeface="Century Gothic Paneuropean"/>
                  <a:sym typeface="Century Gothic Paneuropean"/>
                </a:rPr>
                <a:t>précision</a:t>
              </a:r>
              <a:endParaRPr lang="en-US" sz="1200">
                <a:ea typeface="Calibri"/>
                <a:cs typeface="Calibri"/>
              </a:endParaRP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613459" y="8046842"/>
            <a:ext cx="8632485" cy="417130"/>
            <a:chOff x="-167585" y="-133284"/>
            <a:chExt cx="9400730" cy="70886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9042400" cy="575582"/>
            </a:xfrm>
            <a:custGeom>
              <a:avLst/>
              <a:gdLst/>
              <a:ahLst/>
              <a:cxnLst/>
              <a:rect l="l" t="t" r="r" b="b"/>
              <a:pathLst>
                <a:path w="9042400" h="575582">
                  <a:moveTo>
                    <a:pt x="0" y="0"/>
                  </a:moveTo>
                  <a:lnTo>
                    <a:pt x="9042400" y="0"/>
                  </a:lnTo>
                  <a:lnTo>
                    <a:pt x="9042400" y="575582"/>
                  </a:lnTo>
                  <a:lnTo>
                    <a:pt x="0" y="575582"/>
                  </a:lnTo>
                  <a:close/>
                </a:path>
              </a:pathLst>
            </a:custGeom>
            <a:solidFill>
              <a:srgbClr val="B4B4B4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-167585" y="-133284"/>
              <a:ext cx="9400730" cy="64832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2160"/>
                </a:lnSpc>
              </a:pPr>
              <a:r>
                <a:rPr lang="en-US" err="1">
                  <a:solidFill>
                    <a:srgbClr val="FFFFFF"/>
                  </a:solidFill>
                  <a:latin typeface="Calibri (MS)"/>
                  <a:ea typeface="+mn-lt"/>
                  <a:cs typeface="Calibri (MS)"/>
                  <a:sym typeface="Calibri (MS) Bold"/>
                </a:rPr>
                <a:t>Renforcez</a:t>
              </a:r>
              <a:r>
                <a:rPr lang="en-US" dirty="0">
                  <a:solidFill>
                    <a:srgbClr val="FFFFFF"/>
                  </a:solidFill>
                  <a:latin typeface="Calibri (MS)"/>
                  <a:ea typeface="+mn-lt"/>
                  <a:cs typeface="Calibri (MS)"/>
                  <a:sym typeface="Calibri (MS) Bold"/>
                </a:rPr>
                <a:t> la </a:t>
              </a:r>
              <a:r>
                <a:rPr lang="en-US" err="1">
                  <a:solidFill>
                    <a:srgbClr val="FFFFFF"/>
                  </a:solidFill>
                  <a:latin typeface="Calibri (MS)"/>
                  <a:ea typeface="+mn-lt"/>
                  <a:cs typeface="Calibri (MS)"/>
                  <a:sym typeface="Calibri (MS) Bold"/>
                </a:rPr>
                <a:t>sécurité</a:t>
              </a:r>
              <a:r>
                <a:rPr lang="en-US" dirty="0">
                  <a:solidFill>
                    <a:srgbClr val="FFFFFF"/>
                  </a:solidFill>
                  <a:latin typeface="Calibri (MS)"/>
                  <a:ea typeface="+mn-lt"/>
                  <a:cs typeface="Calibri (MS)"/>
                  <a:sym typeface="Calibri (MS) Bold"/>
                </a:rPr>
                <a:t> et la </a:t>
              </a:r>
              <a:r>
                <a:rPr lang="en-US" err="1">
                  <a:solidFill>
                    <a:srgbClr val="FFFFFF"/>
                  </a:solidFill>
                  <a:latin typeface="Calibri (MS)"/>
                  <a:ea typeface="+mn-lt"/>
                  <a:cs typeface="Calibri (MS)"/>
                  <a:sym typeface="Calibri (MS) Bold"/>
                </a:rPr>
                <a:t>conformité</a:t>
              </a:r>
              <a:r>
                <a:rPr lang="en-US" dirty="0">
                  <a:solidFill>
                    <a:srgbClr val="FFFFFF"/>
                  </a:solidFill>
                  <a:latin typeface="Calibri (MS)"/>
                  <a:ea typeface="+mn-lt"/>
                  <a:cs typeface="Calibri (MS)"/>
                  <a:sym typeface="Calibri (MS) Bold"/>
                </a:rPr>
                <a:t> grâce aux </a:t>
              </a:r>
              <a:r>
                <a:rPr lang="en-US" err="1">
                  <a:solidFill>
                    <a:srgbClr val="FFFFFF"/>
                  </a:solidFill>
                  <a:latin typeface="Calibri (MS)"/>
                  <a:ea typeface="+mn-lt"/>
                  <a:cs typeface="Calibri (MS)"/>
                  <a:sym typeface="Calibri (MS)"/>
                </a:rPr>
                <a:t>alertes</a:t>
              </a:r>
              <a:r>
                <a:rPr lang="en-US" dirty="0">
                  <a:solidFill>
                    <a:srgbClr val="FFFFFF"/>
                  </a:solidFill>
                  <a:latin typeface="Calibri (MS)"/>
                  <a:ea typeface="+mn-lt"/>
                  <a:cs typeface="Calibri (MS)"/>
                  <a:sym typeface="Calibri (MS)"/>
                </a:rPr>
                <a:t> de </a:t>
              </a:r>
              <a:r>
                <a:rPr lang="en-US" err="1">
                  <a:solidFill>
                    <a:srgbClr val="FFFFFF"/>
                  </a:solidFill>
                  <a:latin typeface="Calibri (MS)"/>
                  <a:ea typeface="+mn-lt"/>
                  <a:cs typeface="Calibri (MS)"/>
                  <a:sym typeface="Calibri (MS)"/>
                </a:rPr>
                <a:t>géorepérage</a:t>
              </a:r>
              <a:r>
                <a:rPr lang="en-US" dirty="0">
                  <a:solidFill>
                    <a:srgbClr val="FFFFFF"/>
                  </a:solidFill>
                  <a:latin typeface="Calibri (MS)"/>
                  <a:ea typeface="+mn-lt"/>
                  <a:cs typeface="Calibri (MS)"/>
                  <a:sym typeface="Calibri (MS)"/>
                </a:rPr>
                <a:t> </a:t>
              </a:r>
              <a:r>
                <a:rPr lang="en-US" err="1">
                  <a:solidFill>
                    <a:srgbClr val="FFFFFF"/>
                  </a:solidFill>
                  <a:latin typeface="Calibri (MS)"/>
                  <a:ea typeface="+mn-lt"/>
                  <a:cs typeface="Calibri (MS)"/>
                  <a:sym typeface="Calibri (MS)"/>
                </a:rPr>
                <a:t>personnalisables</a:t>
              </a:r>
              <a:endParaRPr lang="en-US">
                <a:ea typeface="Calibri"/>
                <a:cs typeface="Calibri"/>
              </a:endParaRPr>
            </a:p>
          </p:txBody>
        </p:sp>
      </p:grpSp>
      <p:grpSp>
        <p:nvGrpSpPr>
          <p:cNvPr id="14" name="Group 14"/>
          <p:cNvGrpSpPr>
            <a:grpSpLocks noChangeAspect="1"/>
          </p:cNvGrpSpPr>
          <p:nvPr/>
        </p:nvGrpSpPr>
        <p:grpSpPr>
          <a:xfrm>
            <a:off x="2252915" y="1137080"/>
            <a:ext cx="14183573" cy="6357643"/>
            <a:chOff x="0" y="0"/>
            <a:chExt cx="17128640" cy="844810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7128617" cy="8448040"/>
            </a:xfrm>
            <a:custGeom>
              <a:avLst/>
              <a:gdLst/>
              <a:ahLst/>
              <a:cxnLst/>
              <a:rect l="l" t="t" r="r" b="b"/>
              <a:pathLst>
                <a:path w="17128617" h="8448040">
                  <a:moveTo>
                    <a:pt x="0" y="0"/>
                  </a:moveTo>
                  <a:lnTo>
                    <a:pt x="17128617" y="0"/>
                  </a:lnTo>
                  <a:lnTo>
                    <a:pt x="17128617" y="8448040"/>
                  </a:lnTo>
                  <a:lnTo>
                    <a:pt x="0" y="84480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04" r="-104"/>
              </a:stretch>
            </a:blipFill>
          </p:spPr>
        </p:sp>
      </p:grpSp>
      <p:grpSp>
        <p:nvGrpSpPr>
          <p:cNvPr id="16" name="Group 16"/>
          <p:cNvGrpSpPr/>
          <p:nvPr/>
        </p:nvGrpSpPr>
        <p:grpSpPr>
          <a:xfrm>
            <a:off x="2766948" y="8617649"/>
            <a:ext cx="6153150" cy="362026"/>
            <a:chOff x="0" y="0"/>
            <a:chExt cx="8204200" cy="482702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204200" cy="482664"/>
            </a:xfrm>
            <a:custGeom>
              <a:avLst/>
              <a:gdLst/>
              <a:ahLst/>
              <a:cxnLst/>
              <a:rect l="l" t="t" r="r" b="b"/>
              <a:pathLst>
                <a:path w="8204200" h="482664">
                  <a:moveTo>
                    <a:pt x="0" y="0"/>
                  </a:moveTo>
                  <a:lnTo>
                    <a:pt x="8204200" y="0"/>
                  </a:lnTo>
                  <a:lnTo>
                    <a:pt x="8204200" y="482664"/>
                  </a:lnTo>
                  <a:lnTo>
                    <a:pt x="0" y="482664"/>
                  </a:lnTo>
                  <a:close/>
                </a:path>
              </a:pathLst>
            </a:custGeom>
            <a:solidFill>
              <a:srgbClr val="B4B4B4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0" y="0"/>
              <a:ext cx="8204200" cy="482702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1679"/>
                </a:lnSpc>
              </a:pPr>
              <a:r>
                <a:rPr lang="en-US" sz="1350" dirty="0" err="1">
                  <a:solidFill>
                    <a:srgbClr val="FFFFFF"/>
                  </a:solidFill>
                  <a:latin typeface="Century Gothic Paneuropean"/>
                  <a:ea typeface="+mn-lt"/>
                  <a:cs typeface="Century Gothic Paneuropean"/>
                  <a:sym typeface="Century Gothic Paneuropean Bold"/>
                </a:rPr>
                <a:t>Surveillez</a:t>
              </a:r>
              <a:r>
                <a:rPr lang="en-US" sz="1350" dirty="0">
                  <a:solidFill>
                    <a:srgbClr val="FFFFFF"/>
                  </a:solidFill>
                  <a:latin typeface="Century Gothic Paneuropean"/>
                  <a:ea typeface="+mn-lt"/>
                  <a:cs typeface="Century Gothic Paneuropean"/>
                  <a:sym typeface="Century Gothic Paneuropean Bold"/>
                </a:rPr>
                <a:t> les </a:t>
              </a:r>
              <a:r>
                <a:rPr lang="en-US" sz="1350" dirty="0" err="1">
                  <a:solidFill>
                    <a:srgbClr val="FFFFFF"/>
                  </a:solidFill>
                  <a:latin typeface="Century Gothic Paneuropean"/>
                  <a:ea typeface="+mn-lt"/>
                  <a:cs typeface="Century Gothic Paneuropean"/>
                  <a:sym typeface="Century Gothic Paneuropean Bold"/>
                </a:rPr>
                <a:t>itinéraires</a:t>
              </a:r>
              <a:r>
                <a:rPr lang="en-US" sz="1350" dirty="0">
                  <a:solidFill>
                    <a:srgbClr val="FFFFFF"/>
                  </a:solidFill>
                  <a:latin typeface="Century Gothic Paneuropean"/>
                  <a:ea typeface="+mn-lt"/>
                  <a:cs typeface="Century Gothic Paneuropean"/>
                  <a:sym typeface="Century Gothic Paneuropean Bold"/>
                </a:rPr>
                <a:t>, </a:t>
              </a:r>
              <a:r>
                <a:rPr lang="en-US" sz="1350" dirty="0" err="1">
                  <a:solidFill>
                    <a:srgbClr val="FFFFFF"/>
                  </a:solidFill>
                  <a:latin typeface="Century Gothic Paneuropean"/>
                  <a:ea typeface="+mn-lt"/>
                  <a:cs typeface="Century Gothic Paneuropean"/>
                  <a:sym typeface="Century Gothic Paneuropean Bold"/>
                </a:rPr>
                <a:t>arrêts</a:t>
              </a:r>
              <a:r>
                <a:rPr lang="en-US" sz="1350" dirty="0">
                  <a:solidFill>
                    <a:srgbClr val="FFFFFF"/>
                  </a:solidFill>
                  <a:latin typeface="Century Gothic Paneuropean"/>
                  <a:ea typeface="+mn-lt"/>
                  <a:cs typeface="Century Gothic Paneuropean"/>
                  <a:sym typeface="Century Gothic Paneuropean Bold"/>
                </a:rPr>
                <a:t> et </a:t>
              </a:r>
              <a:r>
                <a:rPr lang="en-US" sz="1350" dirty="0" err="1">
                  <a:solidFill>
                    <a:srgbClr val="FFFFFF"/>
                  </a:solidFill>
                  <a:latin typeface="Century Gothic Paneuropean"/>
                  <a:ea typeface="+mn-lt"/>
                  <a:cs typeface="Century Gothic Paneuropean"/>
                  <a:sym typeface="Century Gothic Paneuropean Bold"/>
                </a:rPr>
                <a:t>vitesses</a:t>
              </a:r>
              <a:r>
                <a:rPr lang="en-US" sz="1350" dirty="0">
                  <a:solidFill>
                    <a:srgbClr val="FFFFFF"/>
                  </a:solidFill>
                  <a:latin typeface="Century Gothic Paneuropean"/>
                  <a:ea typeface="+mn-lt"/>
                  <a:cs typeface="Century Gothic Paneuropean"/>
                  <a:sym typeface="Century Gothic Paneuropean"/>
                </a:rPr>
                <a:t> </a:t>
              </a:r>
              <a:r>
                <a:rPr lang="en-US" sz="1350" dirty="0" err="1">
                  <a:solidFill>
                    <a:srgbClr val="FFFFFF"/>
                  </a:solidFill>
                  <a:latin typeface="Century Gothic Paneuropean"/>
                  <a:ea typeface="+mn-lt"/>
                  <a:cs typeface="Century Gothic Paneuropean"/>
                  <a:sym typeface="Century Gothic Paneuropean"/>
                </a:rPr>
                <a:t>depuis</a:t>
              </a:r>
              <a:r>
                <a:rPr lang="en-US" sz="1350" dirty="0">
                  <a:solidFill>
                    <a:srgbClr val="FFFFFF"/>
                  </a:solidFill>
                  <a:latin typeface="Century Gothic Paneuropean"/>
                  <a:ea typeface="+mn-lt"/>
                  <a:cs typeface="Century Gothic Paneuropean"/>
                  <a:sym typeface="Century Gothic Paneuropean"/>
                </a:rPr>
                <a:t> un point </a:t>
              </a:r>
              <a:r>
                <a:rPr lang="en-US" sz="1350" dirty="0" err="1">
                  <a:solidFill>
                    <a:srgbClr val="FFFFFF"/>
                  </a:solidFill>
                  <a:latin typeface="Century Gothic Paneuropean"/>
                  <a:ea typeface="+mn-lt"/>
                  <a:cs typeface="Century Gothic Paneuropean"/>
                  <a:sym typeface="Century Gothic Paneuropean"/>
                </a:rPr>
                <a:t>centralisé</a:t>
              </a:r>
              <a:endParaRPr lang="en-US" dirty="0" err="1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163377" y="8579863"/>
            <a:ext cx="7147312" cy="419107"/>
            <a:chOff x="-28755" y="-38100"/>
            <a:chExt cx="7660693" cy="616591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7631938" cy="575582"/>
            </a:xfrm>
            <a:custGeom>
              <a:avLst/>
              <a:gdLst/>
              <a:ahLst/>
              <a:cxnLst/>
              <a:rect l="l" t="t" r="r" b="b"/>
              <a:pathLst>
                <a:path w="7631938" h="575582">
                  <a:moveTo>
                    <a:pt x="0" y="0"/>
                  </a:moveTo>
                  <a:lnTo>
                    <a:pt x="7631938" y="0"/>
                  </a:lnTo>
                  <a:lnTo>
                    <a:pt x="7631938" y="575582"/>
                  </a:lnTo>
                  <a:lnTo>
                    <a:pt x="0" y="575582"/>
                  </a:lnTo>
                  <a:close/>
                </a:path>
              </a:pathLst>
            </a:custGeom>
            <a:solidFill>
              <a:srgbClr val="B4B4B4"/>
            </a:solidFill>
          </p:spPr>
        </p:sp>
        <p:sp>
          <p:nvSpPr>
            <p:cNvPr id="21" name="TextBox 21"/>
            <p:cNvSpPr txBox="1"/>
            <p:nvPr/>
          </p:nvSpPr>
          <p:spPr>
            <a:xfrm>
              <a:off x="-28755" y="-38100"/>
              <a:ext cx="7645382" cy="616591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2160"/>
                </a:lnSpc>
              </a:pPr>
              <a:r>
                <a:rPr lang="en-US" sz="1600" err="1">
                  <a:solidFill>
                    <a:srgbClr val="FFFFFF"/>
                  </a:solidFill>
                  <a:latin typeface="Calibri (MS)"/>
                  <a:ea typeface="+mn-lt"/>
                  <a:cs typeface="Calibri (MS)"/>
                  <a:sym typeface="Calibri (MS) Bold"/>
                </a:rPr>
                <a:t>Améliorez</a:t>
              </a:r>
              <a:r>
                <a:rPr lang="en-US" sz="1600" dirty="0">
                  <a:solidFill>
                    <a:srgbClr val="FFFFFF"/>
                  </a:solidFill>
                  <a:latin typeface="Calibri (MS)"/>
                  <a:ea typeface="+mn-lt"/>
                  <a:cs typeface="Calibri (MS)"/>
                  <a:sym typeface="Calibri (MS) Bold"/>
                </a:rPr>
                <a:t> la planification </a:t>
              </a:r>
              <a:r>
                <a:rPr lang="en-US" sz="1600" err="1">
                  <a:solidFill>
                    <a:srgbClr val="FFFFFF"/>
                  </a:solidFill>
                  <a:latin typeface="Calibri (MS)"/>
                  <a:ea typeface="+mn-lt"/>
                  <a:cs typeface="Calibri (MS)"/>
                  <a:sym typeface="Calibri (MS) Bold"/>
                </a:rPr>
                <a:t>opérationnelle</a:t>
              </a:r>
              <a:r>
                <a:rPr lang="en-US" sz="1600" dirty="0">
                  <a:solidFill>
                    <a:srgbClr val="FFFFFF"/>
                  </a:solidFill>
                  <a:latin typeface="Calibri (MS)"/>
                  <a:ea typeface="+mn-lt"/>
                  <a:cs typeface="Calibri (MS)"/>
                  <a:sym typeface="Calibri (MS) Bold"/>
                </a:rPr>
                <a:t> grâce aux </a:t>
              </a:r>
              <a:r>
                <a:rPr lang="en-US" sz="1600" dirty="0">
                  <a:solidFill>
                    <a:srgbClr val="FFFFFF"/>
                  </a:solidFill>
                  <a:latin typeface="Calibri (MS)"/>
                  <a:ea typeface="+mn-lt"/>
                  <a:cs typeface="Calibri (MS)"/>
                  <a:sym typeface="Calibri (MS)"/>
                </a:rPr>
                <a:t>données </a:t>
              </a:r>
              <a:r>
                <a:rPr lang="en-US" sz="1600" err="1">
                  <a:solidFill>
                    <a:srgbClr val="FFFFFF"/>
                  </a:solidFill>
                  <a:latin typeface="Calibri (MS)"/>
                  <a:ea typeface="+mn-lt"/>
                  <a:cs typeface="Calibri (MS)"/>
                  <a:sym typeface="Calibri (MS)"/>
                </a:rPr>
                <a:t>historiques</a:t>
              </a:r>
              <a:r>
                <a:rPr lang="en-US" sz="1600" dirty="0">
                  <a:solidFill>
                    <a:srgbClr val="FFFFFF"/>
                  </a:solidFill>
                  <a:latin typeface="Calibri (MS)"/>
                  <a:ea typeface="+mn-lt"/>
                  <a:cs typeface="Calibri (MS)"/>
                  <a:sym typeface="Calibri (MS)"/>
                </a:rPr>
                <a:t> des </a:t>
              </a:r>
              <a:r>
                <a:rPr lang="en-US" sz="1600" err="1">
                  <a:solidFill>
                    <a:srgbClr val="FFFFFF"/>
                  </a:solidFill>
                  <a:latin typeface="Calibri (MS)"/>
                  <a:ea typeface="+mn-lt"/>
                  <a:cs typeface="Calibri (MS)"/>
                  <a:sym typeface="Calibri (MS)"/>
                </a:rPr>
                <a:t>trajets</a:t>
              </a:r>
              <a:endParaRPr lang="en-US" sz="1600">
                <a:ea typeface="Calibri"/>
                <a:cs typeface="Calibri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91694" y="1028700"/>
            <a:ext cx="17045982" cy="8229600"/>
            <a:chOff x="0" y="0"/>
            <a:chExt cx="4489477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489477" cy="2167467"/>
            </a:xfrm>
            <a:custGeom>
              <a:avLst/>
              <a:gdLst/>
              <a:ahLst/>
              <a:cxnLst/>
              <a:rect l="l" t="t" r="r" b="b"/>
              <a:pathLst>
                <a:path w="4489477" h="2167467">
                  <a:moveTo>
                    <a:pt x="0" y="0"/>
                  </a:moveTo>
                  <a:lnTo>
                    <a:pt x="4489477" y="0"/>
                  </a:lnTo>
                  <a:lnTo>
                    <a:pt x="4489477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EDEDED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4489477" cy="21674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60"/>
                </a:lnSpc>
              </a:pPr>
              <a:endParaRPr/>
            </a:p>
          </p:txBody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10027949" y="3364170"/>
            <a:ext cx="7223435" cy="3558659"/>
            <a:chOff x="0" y="0"/>
            <a:chExt cx="13342168" cy="657308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3342113" cy="6573139"/>
            </a:xfrm>
            <a:custGeom>
              <a:avLst/>
              <a:gdLst/>
              <a:ahLst/>
              <a:cxnLst/>
              <a:rect l="l" t="t" r="r" b="b"/>
              <a:pathLst>
                <a:path w="13342113" h="6573139">
                  <a:moveTo>
                    <a:pt x="0" y="0"/>
                  </a:moveTo>
                  <a:lnTo>
                    <a:pt x="13342113" y="0"/>
                  </a:lnTo>
                  <a:lnTo>
                    <a:pt x="13342113" y="6573139"/>
                  </a:lnTo>
                  <a:lnTo>
                    <a:pt x="0" y="65731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48" r="-48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15218703" y="2082800"/>
            <a:ext cx="254000" cy="71119"/>
            <a:chOff x="0" y="0"/>
            <a:chExt cx="338667" cy="94825"/>
          </a:xfrm>
        </p:grpSpPr>
        <p:sp>
          <p:nvSpPr>
            <p:cNvPr id="8" name="Freeform 8"/>
            <p:cNvSpPr/>
            <p:nvPr/>
          </p:nvSpPr>
          <p:spPr>
            <a:xfrm>
              <a:off x="16891" y="16891"/>
              <a:ext cx="304800" cy="60960"/>
            </a:xfrm>
            <a:custGeom>
              <a:avLst/>
              <a:gdLst/>
              <a:ahLst/>
              <a:cxnLst/>
              <a:rect l="l" t="t" r="r" b="b"/>
              <a:pathLst>
                <a:path w="304800" h="60960">
                  <a:moveTo>
                    <a:pt x="0" y="0"/>
                  </a:moveTo>
                  <a:lnTo>
                    <a:pt x="304800" y="0"/>
                  </a:lnTo>
                  <a:lnTo>
                    <a:pt x="304800" y="60960"/>
                  </a:lnTo>
                  <a:lnTo>
                    <a:pt x="0" y="6096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9" name="Freeform 9"/>
            <p:cNvSpPr/>
            <p:nvPr/>
          </p:nvSpPr>
          <p:spPr>
            <a:xfrm>
              <a:off x="0" y="0"/>
              <a:ext cx="338582" cy="94744"/>
            </a:xfrm>
            <a:custGeom>
              <a:avLst/>
              <a:gdLst/>
              <a:ahLst/>
              <a:cxnLst/>
              <a:rect l="l" t="t" r="r" b="b"/>
              <a:pathLst>
                <a:path w="338582" h="94744">
                  <a:moveTo>
                    <a:pt x="16891" y="0"/>
                  </a:moveTo>
                  <a:lnTo>
                    <a:pt x="321691" y="0"/>
                  </a:lnTo>
                  <a:cubicBezTo>
                    <a:pt x="331089" y="0"/>
                    <a:pt x="338582" y="7620"/>
                    <a:pt x="338582" y="16891"/>
                  </a:cubicBezTo>
                  <a:lnTo>
                    <a:pt x="338582" y="77851"/>
                  </a:lnTo>
                  <a:cubicBezTo>
                    <a:pt x="338582" y="87249"/>
                    <a:pt x="330962" y="94742"/>
                    <a:pt x="321691" y="94742"/>
                  </a:cubicBezTo>
                  <a:lnTo>
                    <a:pt x="16891" y="94742"/>
                  </a:lnTo>
                  <a:cubicBezTo>
                    <a:pt x="7620" y="94869"/>
                    <a:pt x="0" y="87249"/>
                    <a:pt x="0" y="77851"/>
                  </a:cubicBezTo>
                  <a:lnTo>
                    <a:pt x="0" y="16891"/>
                  </a:lnTo>
                  <a:cubicBezTo>
                    <a:pt x="0" y="7620"/>
                    <a:pt x="7620" y="0"/>
                    <a:pt x="16891" y="0"/>
                  </a:cubicBezTo>
                  <a:moveTo>
                    <a:pt x="16891" y="33909"/>
                  </a:moveTo>
                  <a:lnTo>
                    <a:pt x="16891" y="16891"/>
                  </a:lnTo>
                  <a:lnTo>
                    <a:pt x="33909" y="16891"/>
                  </a:lnTo>
                  <a:lnTo>
                    <a:pt x="33909" y="77851"/>
                  </a:lnTo>
                  <a:lnTo>
                    <a:pt x="16891" y="77851"/>
                  </a:lnTo>
                  <a:lnTo>
                    <a:pt x="16891" y="60960"/>
                  </a:lnTo>
                  <a:lnTo>
                    <a:pt x="321691" y="60960"/>
                  </a:lnTo>
                  <a:lnTo>
                    <a:pt x="321691" y="77851"/>
                  </a:lnTo>
                  <a:lnTo>
                    <a:pt x="304800" y="77851"/>
                  </a:lnTo>
                  <a:lnTo>
                    <a:pt x="304800" y="16891"/>
                  </a:lnTo>
                  <a:lnTo>
                    <a:pt x="321691" y="16891"/>
                  </a:lnTo>
                  <a:lnTo>
                    <a:pt x="321691" y="33909"/>
                  </a:lnTo>
                  <a:lnTo>
                    <a:pt x="16891" y="33909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0" name="TextBox 10"/>
          <p:cNvSpPr txBox="1"/>
          <p:nvPr/>
        </p:nvSpPr>
        <p:spPr>
          <a:xfrm>
            <a:off x="1028700" y="2994626"/>
            <a:ext cx="8904092" cy="636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464"/>
              </a:lnSpc>
            </a:pPr>
            <a:r>
              <a:rPr lang="en-US" sz="3200" b="1" dirty="0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Assurer le </a:t>
            </a:r>
            <a:r>
              <a:rPr lang="en-US" sz="3200" b="1" err="1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maintien</a:t>
            </a:r>
            <a:r>
              <a:rPr lang="en-US" sz="3200" b="1" dirty="0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 des bus sur </a:t>
            </a:r>
            <a:r>
              <a:rPr lang="en-US" sz="3200" b="1" err="1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leur</a:t>
            </a:r>
            <a:r>
              <a:rPr lang="en-US" sz="3200" b="1" dirty="0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 </a:t>
            </a:r>
            <a:r>
              <a:rPr lang="en-US" sz="3200" b="1" err="1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itinéraire</a:t>
            </a:r>
            <a:endParaRPr lang="en-US" sz="3200">
              <a:ea typeface="Calibri"/>
              <a:cs typeface="Calibri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9540106" y="7229804"/>
            <a:ext cx="8199120" cy="7320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2000" b="1" err="1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Visibilité</a:t>
            </a:r>
            <a:r>
              <a:rPr lang="en-US" sz="2000" b="1" dirty="0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 </a:t>
            </a:r>
            <a:r>
              <a:rPr lang="en-US" sz="2000" b="1" err="1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en</a:t>
            </a:r>
            <a:r>
              <a:rPr lang="en-US" sz="2000" b="1" dirty="0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 temps </a:t>
            </a:r>
            <a:r>
              <a:rPr lang="en-US" sz="2000" b="1" err="1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réel</a:t>
            </a:r>
            <a:r>
              <a:rPr lang="en-US" sz="2000" b="1" dirty="0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. </a:t>
            </a:r>
            <a:r>
              <a:rPr lang="en-US" sz="2000" b="1" err="1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Décisions</a:t>
            </a:r>
            <a:r>
              <a:rPr lang="en-US" sz="2000" b="1" dirty="0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 plus </a:t>
            </a:r>
            <a:r>
              <a:rPr lang="en-US" sz="2000" b="1" err="1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intelligentes</a:t>
            </a:r>
            <a:r>
              <a:rPr lang="en-US" sz="2000" b="1" dirty="0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.</a:t>
            </a:r>
            <a:br>
              <a:rPr lang="en-US" sz="2000" b="1" dirty="0">
                <a:latin typeface="Century Gothic Paneuropean Bold"/>
                <a:ea typeface="+mn-lt"/>
                <a:cs typeface="Century Gothic Paneuropean Bold"/>
              </a:rPr>
            </a:br>
            <a:r>
              <a:rPr lang="en-US" sz="2000" b="1" dirty="0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 </a:t>
            </a:r>
            <a:r>
              <a:rPr lang="en-US" sz="2000" b="1" err="1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Opérations</a:t>
            </a:r>
            <a:r>
              <a:rPr lang="en-US" sz="2000" b="1" dirty="0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 plus </a:t>
            </a:r>
            <a:r>
              <a:rPr lang="en-US" sz="2000" b="1" err="1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sûres</a:t>
            </a:r>
            <a:r>
              <a:rPr lang="en-US" sz="2000" b="1" dirty="0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.</a:t>
            </a:r>
            <a:endParaRPr lang="en-US" sz="2000">
              <a:ea typeface="Calibri"/>
              <a:cs typeface="Calibri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028700" y="4106309"/>
            <a:ext cx="8236492" cy="42452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Des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réglementations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strictes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empêchent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les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conducteurs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d’effectuer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des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arrêts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non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autorisés</a:t>
            </a:r>
            <a:r>
              <a:rPr lang="en-US" sz="18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,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comme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prendre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ou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déposer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des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passagers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hors des </a:t>
            </a:r>
            <a:r>
              <a:rPr lang="en-US" sz="18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zones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approuvées</a:t>
            </a:r>
            <a:r>
              <a:rPr lang="en-US" sz="18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.</a:t>
            </a:r>
            <a:endParaRPr lang="en-US" dirty="0">
              <a:solidFill>
                <a:srgbClr val="000000"/>
              </a:solidFill>
              <a:latin typeface="Calibri"/>
              <a:ea typeface="+mn-lt"/>
              <a:cs typeface="Calibri"/>
              <a:sym typeface="Century Gothic Paneuropean"/>
            </a:endParaRPr>
          </a:p>
          <a:p>
            <a:b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</a:br>
            <a:r>
              <a:rPr lang="en-US" b="1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Cette </a:t>
            </a:r>
            <a:r>
              <a:rPr lang="en-US" b="1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plateforme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aide les </a:t>
            </a:r>
            <a:r>
              <a:rPr lang="en-US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exploitants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à </a:t>
            </a:r>
            <a:r>
              <a:rPr lang="en-US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 Bold"/>
              </a:rPr>
              <a:t>rester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 Bold"/>
              </a:rPr>
              <a:t> </a:t>
            </a:r>
            <a:r>
              <a:rPr lang="en-US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conformes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grâce aux </a:t>
            </a:r>
            <a:r>
              <a:rPr lang="en-US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outils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de </a:t>
            </a:r>
            <a:r>
              <a:rPr lang="en-US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Visite</a:t>
            </a:r>
            <a:r>
              <a:rPr lang="en-US" sz="18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POI 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et de </a:t>
            </a:r>
            <a:r>
              <a:rPr lang="en-US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Géorepérage</a:t>
            </a:r>
            <a:r>
              <a:rPr lang="en-US" sz="18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, 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qui </a:t>
            </a:r>
            <a:r>
              <a:rPr lang="en-US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enregistrent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en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détail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les </a:t>
            </a:r>
            <a:r>
              <a:rPr lang="en-US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arrivées</a:t>
            </a:r>
            <a:r>
              <a:rPr lang="en-US" sz="18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, </a:t>
            </a:r>
            <a:r>
              <a:rPr lang="en-US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départs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et </a:t>
            </a:r>
            <a:r>
              <a:rPr lang="en-US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durées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d’arrêt</a:t>
            </a:r>
            <a:r>
              <a:rPr lang="en-US" sz="18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.</a:t>
            </a:r>
            <a:endParaRPr lang="en-US">
              <a:ea typeface="Calibri"/>
              <a:cs typeface="Calibri"/>
            </a:endParaRPr>
          </a:p>
          <a:p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En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configurant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 des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itinéraires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prédéfinis</a:t>
            </a:r>
            <a:r>
              <a:rPr lang="en-US" sz="18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, 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le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système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peut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avertir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immédiatement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lorsqu’un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sz="18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bus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s’écarte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de son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parcours</a:t>
            </a:r>
            <a:r>
              <a:rPr lang="en-US" sz="18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,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assurant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le respect des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horaires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et des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arrêts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autorisés</a:t>
            </a:r>
            <a:r>
              <a:rPr lang="en-US" sz="18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.</a:t>
            </a:r>
            <a:endParaRPr lang="en-US" dirty="0">
              <a:solidFill>
                <a:srgbClr val="000000"/>
              </a:solidFill>
              <a:latin typeface="Calibri"/>
              <a:ea typeface="+mn-lt"/>
              <a:cs typeface="Calibri"/>
              <a:sym typeface="Century Gothic Paneuropean"/>
            </a:endParaRPr>
          </a:p>
          <a:p>
            <a:b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</a:b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Grâce à la mise </a:t>
            </a:r>
            <a:r>
              <a:rPr lang="en-US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en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place </a:t>
            </a:r>
            <a:r>
              <a:rPr lang="en-US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rapide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des </a:t>
            </a:r>
            <a:r>
              <a:rPr lang="en-US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géofences</a:t>
            </a:r>
            <a:r>
              <a:rPr lang="en-US" sz="18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, 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POI et </a:t>
            </a:r>
            <a:r>
              <a:rPr lang="en-US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alertes</a:t>
            </a:r>
            <a:r>
              <a:rPr lang="en-US" sz="18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, 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les </a:t>
            </a:r>
            <a:r>
              <a:rPr lang="en-US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opérateurs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bénéficient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d’un </a:t>
            </a:r>
            <a:r>
              <a:rPr lang="en-US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système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simple </a:t>
            </a:r>
            <a:r>
              <a:rPr lang="en-US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offrant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un </a:t>
            </a:r>
            <a:r>
              <a:rPr lang="en-US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meilleur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contrôle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et </a:t>
            </a:r>
            <a:r>
              <a:rPr lang="en-US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une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tranquillité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d’esprit accrue</a:t>
            </a:r>
            <a:r>
              <a:rPr lang="en-US" sz="18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.</a:t>
            </a:r>
            <a:endParaRPr lang="en-US">
              <a:ea typeface="Calibri"/>
              <a:cs typeface="Calibri"/>
            </a:endParaRPr>
          </a:p>
          <a:p>
            <a:pPr algn="l">
              <a:lnSpc>
                <a:spcPts val="3240"/>
              </a:lnSpc>
            </a:pPr>
            <a:endParaRPr lang="en-US" sz="1800" dirty="0">
              <a:solidFill>
                <a:srgbClr val="00444E"/>
              </a:solidFill>
              <a:latin typeface="Century Gothic Paneuropean"/>
              <a:ea typeface="Century Gothic Paneuropean"/>
              <a:cs typeface="Century Gothic Paneurope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91694" y="1028700"/>
            <a:ext cx="17045982" cy="8229600"/>
            <a:chOff x="0" y="0"/>
            <a:chExt cx="4489477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489477" cy="2167467"/>
            </a:xfrm>
            <a:custGeom>
              <a:avLst/>
              <a:gdLst/>
              <a:ahLst/>
              <a:cxnLst/>
              <a:rect l="l" t="t" r="r" b="b"/>
              <a:pathLst>
                <a:path w="4489477" h="2167467">
                  <a:moveTo>
                    <a:pt x="0" y="0"/>
                  </a:moveTo>
                  <a:lnTo>
                    <a:pt x="4489477" y="0"/>
                  </a:lnTo>
                  <a:lnTo>
                    <a:pt x="4489477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EDEDED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4489477" cy="21674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6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28700" y="1783942"/>
            <a:ext cx="8761894" cy="7474358"/>
            <a:chOff x="0" y="0"/>
            <a:chExt cx="11682525" cy="996581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1682476" cy="9965817"/>
            </a:xfrm>
            <a:custGeom>
              <a:avLst/>
              <a:gdLst/>
              <a:ahLst/>
              <a:cxnLst/>
              <a:rect l="l" t="t" r="r" b="b"/>
              <a:pathLst>
                <a:path w="11682476" h="9965817">
                  <a:moveTo>
                    <a:pt x="0" y="0"/>
                  </a:moveTo>
                  <a:lnTo>
                    <a:pt x="11682476" y="0"/>
                  </a:lnTo>
                  <a:lnTo>
                    <a:pt x="11682476" y="9965817"/>
                  </a:lnTo>
                  <a:lnTo>
                    <a:pt x="0" y="99658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3979" r="-13979"/>
              </a:stretch>
            </a:blipFill>
          </p:spPr>
        </p:sp>
      </p:grpSp>
      <p:sp>
        <p:nvSpPr>
          <p:cNvPr id="7" name="Freeform 7"/>
          <p:cNvSpPr/>
          <p:nvPr/>
        </p:nvSpPr>
        <p:spPr>
          <a:xfrm>
            <a:off x="8083321" y="3288999"/>
            <a:ext cx="2521408" cy="3133953"/>
          </a:xfrm>
          <a:custGeom>
            <a:avLst/>
            <a:gdLst/>
            <a:ahLst/>
            <a:cxnLst/>
            <a:rect l="l" t="t" r="r" b="b"/>
            <a:pathLst>
              <a:path w="2521408" h="3133953">
                <a:moveTo>
                  <a:pt x="0" y="0"/>
                </a:moveTo>
                <a:lnTo>
                  <a:pt x="2521408" y="0"/>
                </a:lnTo>
                <a:lnTo>
                  <a:pt x="2521408" y="3133954"/>
                </a:lnTo>
                <a:lnTo>
                  <a:pt x="0" y="313395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5781252" y="6676365"/>
            <a:ext cx="4872298" cy="2256011"/>
          </a:xfrm>
          <a:custGeom>
            <a:avLst/>
            <a:gdLst/>
            <a:ahLst/>
            <a:cxnLst/>
            <a:rect l="l" t="t" r="r" b="b"/>
            <a:pathLst>
              <a:path w="4872298" h="2256011">
                <a:moveTo>
                  <a:pt x="0" y="0"/>
                </a:moveTo>
                <a:lnTo>
                  <a:pt x="4872298" y="0"/>
                </a:lnTo>
                <a:lnTo>
                  <a:pt x="4872298" y="2256012"/>
                </a:lnTo>
                <a:lnTo>
                  <a:pt x="0" y="225601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0379571" y="1698217"/>
            <a:ext cx="6879729" cy="6889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3"/>
              </a:lnSpc>
            </a:pPr>
            <a:r>
              <a:rPr lang="en-US" sz="4000" b="1" dirty="0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Gestion des </a:t>
            </a:r>
            <a:r>
              <a:rPr lang="en-US" sz="4000" b="1" dirty="0" err="1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Conducteurs</a:t>
            </a:r>
            <a:endParaRPr lang="en-US" dirty="0" err="1"/>
          </a:p>
        </p:txBody>
      </p:sp>
      <p:sp>
        <p:nvSpPr>
          <p:cNvPr id="10" name="TextBox 10"/>
          <p:cNvSpPr txBox="1"/>
          <p:nvPr/>
        </p:nvSpPr>
        <p:spPr>
          <a:xfrm>
            <a:off x="10974751" y="3098293"/>
            <a:ext cx="6365144" cy="12617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24"/>
              </a:lnSpc>
            </a:pP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Les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responsables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peuvent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surveiller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le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comportement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des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conducteurs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en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temps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réel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,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identifiant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les pratiques à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risque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telles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que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freinages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brusques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,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excès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de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vitesse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ou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arrêts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non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autorisés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.</a:t>
            </a:r>
            <a:endParaRPr lang="en-US" dirty="0"/>
          </a:p>
        </p:txBody>
      </p:sp>
      <p:sp>
        <p:nvSpPr>
          <p:cNvPr id="11" name="TextBox 11"/>
          <p:cNvSpPr txBox="1"/>
          <p:nvPr/>
        </p:nvSpPr>
        <p:spPr>
          <a:xfrm>
            <a:off x="10836857" y="4638429"/>
            <a:ext cx="6640932" cy="41779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9255" lvl="1" indent="-194310">
              <a:buFont typeface="Arial"/>
              <a:buChar char="•"/>
            </a:pPr>
            <a:r>
              <a:rPr lang="en-US" b="1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 Bold"/>
              </a:rPr>
              <a:t>Suivi</a:t>
            </a:r>
            <a:r>
              <a:rPr lang="en-US" b="1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 Bold"/>
              </a:rPr>
              <a:t> du </a:t>
            </a:r>
            <a:r>
              <a:rPr lang="en-US" b="1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 Bold"/>
              </a:rPr>
              <a:t>Comportement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 Bold"/>
              </a:rPr>
              <a:t> 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– Surveillance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en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temps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réel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des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excès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de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vitesse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,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freinages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brusques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, temps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d’arrêt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prolongés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et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autres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comportements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risqués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.</a:t>
            </a:r>
            <a:endParaRPr lang="en-US" dirty="0"/>
          </a:p>
          <a:p>
            <a:pPr marL="389255" lvl="1" indent="-194310">
              <a:buFont typeface="Arial"/>
              <a:buChar char="•"/>
            </a:pPr>
            <a:endParaRPr lang="en-US" dirty="0">
              <a:solidFill>
                <a:srgbClr val="00444E"/>
              </a:solidFill>
              <a:latin typeface="Century Gothic Paneuropean"/>
              <a:ea typeface="+mn-lt"/>
              <a:cs typeface="Century Gothic Paneuropean"/>
            </a:endParaRPr>
          </a:p>
          <a:p>
            <a:pPr marL="389255" lvl="1" indent="-194310">
              <a:buFont typeface="Arial"/>
              <a:buChar char="•"/>
            </a:pPr>
            <a:r>
              <a:rPr lang="en-US" b="1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Rapports de </a:t>
            </a:r>
            <a:r>
              <a:rPr lang="en-US" b="1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 Bold"/>
              </a:rPr>
              <a:t>Performance 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–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Accès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aux fiches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d’évaluation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des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conducteurs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et à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l’historique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des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trajets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pour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analyser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efficacité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et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conformité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.</a:t>
            </a:r>
            <a:endParaRPr lang="en-US" dirty="0"/>
          </a:p>
          <a:p>
            <a:pPr marL="389255" lvl="1" indent="-194310">
              <a:buFont typeface="Arial"/>
              <a:buChar char="•"/>
            </a:pPr>
            <a:endParaRPr lang="en-US" dirty="0">
              <a:solidFill>
                <a:srgbClr val="00444E"/>
              </a:solidFill>
              <a:latin typeface="Century Gothic Paneuropean"/>
              <a:ea typeface="+mn-lt"/>
              <a:cs typeface="Century Gothic Paneuropean"/>
            </a:endParaRPr>
          </a:p>
          <a:p>
            <a:pPr marL="389255" lvl="1" indent="-194310">
              <a:buFont typeface="Arial"/>
              <a:buChar char="•"/>
            </a:pPr>
            <a:r>
              <a:rPr lang="en-US" b="1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Alertes</a:t>
            </a:r>
            <a:r>
              <a:rPr lang="en-US" b="1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 </a:t>
            </a:r>
            <a:r>
              <a:rPr lang="en-US" b="1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Instantanées</a:t>
            </a:r>
            <a:r>
              <a:rPr lang="en-US" b="1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 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– Notifications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immédiates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en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cas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d’actions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dangereuses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ou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d’activités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non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autorisées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.</a:t>
            </a:r>
            <a:endParaRPr lang="en-US" dirty="0"/>
          </a:p>
          <a:p>
            <a:pPr marL="389255" lvl="1" indent="-194310">
              <a:buFont typeface="Arial"/>
              <a:buChar char="•"/>
            </a:pPr>
            <a:endParaRPr lang="en-US" dirty="0">
              <a:solidFill>
                <a:srgbClr val="00444E"/>
              </a:solidFill>
              <a:latin typeface="Century Gothic Paneuropean"/>
              <a:ea typeface="+mn-lt"/>
              <a:cs typeface="Century Gothic Paneuropean"/>
            </a:endParaRPr>
          </a:p>
          <a:p>
            <a:pPr marL="389255" lvl="1" indent="-194310">
              <a:buFont typeface="Arial"/>
              <a:buChar char="•"/>
            </a:pPr>
            <a:r>
              <a:rPr lang="en-US" b="1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Scores </a:t>
            </a:r>
            <a:r>
              <a:rPr lang="en-US" b="1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 Bold"/>
              </a:rPr>
              <a:t>KPI </a:t>
            </a:r>
            <a:r>
              <a:rPr lang="en-US" b="1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 Bold"/>
              </a:rPr>
              <a:t>Individualisés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 Bold"/>
              </a:rPr>
              <a:t> 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–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Mesurez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la performance de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chaque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conducteur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selon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des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indicateurs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définis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,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encourageant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responsabilité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et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amélioration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continue.</a:t>
            </a:r>
            <a:endParaRPr lang="en-US" dirty="0"/>
          </a:p>
          <a:p>
            <a:pPr marL="389255" lvl="1" indent="-194310" algn="l">
              <a:lnSpc>
                <a:spcPts val="2522"/>
              </a:lnSpc>
              <a:buFont typeface="Arial"/>
              <a:buChar char="•"/>
            </a:pPr>
            <a:endParaRPr lang="en-US" dirty="0">
              <a:solidFill>
                <a:srgbClr val="00444E"/>
              </a:solidFill>
              <a:latin typeface="Century Gothic Paneuropean"/>
              <a:ea typeface="Century Gothic Paneuropean"/>
              <a:cs typeface="Century Gothic Paneurope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91694" y="1028700"/>
            <a:ext cx="17045982" cy="8229600"/>
            <a:chOff x="0" y="0"/>
            <a:chExt cx="4489477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489477" cy="2167467"/>
            </a:xfrm>
            <a:custGeom>
              <a:avLst/>
              <a:gdLst/>
              <a:ahLst/>
              <a:cxnLst/>
              <a:rect l="l" t="t" r="r" b="b"/>
              <a:pathLst>
                <a:path w="4489477" h="2167467">
                  <a:moveTo>
                    <a:pt x="0" y="0"/>
                  </a:moveTo>
                  <a:lnTo>
                    <a:pt x="4489477" y="0"/>
                  </a:lnTo>
                  <a:lnTo>
                    <a:pt x="4489477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EDEDED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4489477" cy="21674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6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28700" y="1783942"/>
            <a:ext cx="8761894" cy="7474358"/>
            <a:chOff x="0" y="0"/>
            <a:chExt cx="11682525" cy="996581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1682476" cy="9965817"/>
            </a:xfrm>
            <a:custGeom>
              <a:avLst/>
              <a:gdLst/>
              <a:ahLst/>
              <a:cxnLst/>
              <a:rect l="l" t="t" r="r" b="b"/>
              <a:pathLst>
                <a:path w="11682476" h="9965817">
                  <a:moveTo>
                    <a:pt x="0" y="0"/>
                  </a:moveTo>
                  <a:lnTo>
                    <a:pt x="11682476" y="0"/>
                  </a:lnTo>
                  <a:lnTo>
                    <a:pt x="11682476" y="9965817"/>
                  </a:lnTo>
                  <a:lnTo>
                    <a:pt x="0" y="99658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4019" r="-14019"/>
              </a:stretch>
            </a:blipFill>
          </p:spPr>
        </p:sp>
      </p:grpSp>
      <p:sp>
        <p:nvSpPr>
          <p:cNvPr id="7" name="Freeform 7"/>
          <p:cNvSpPr/>
          <p:nvPr/>
        </p:nvSpPr>
        <p:spPr>
          <a:xfrm>
            <a:off x="3185247" y="6672564"/>
            <a:ext cx="7489685" cy="2437268"/>
          </a:xfrm>
          <a:custGeom>
            <a:avLst/>
            <a:gdLst/>
            <a:ahLst/>
            <a:cxnLst/>
            <a:rect l="l" t="t" r="r" b="b"/>
            <a:pathLst>
              <a:path w="7489685" h="2437268">
                <a:moveTo>
                  <a:pt x="0" y="0"/>
                </a:moveTo>
                <a:lnTo>
                  <a:pt x="7489685" y="0"/>
                </a:lnTo>
                <a:lnTo>
                  <a:pt x="7489685" y="2437268"/>
                </a:lnTo>
                <a:lnTo>
                  <a:pt x="0" y="24372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984122" y="5843225"/>
            <a:ext cx="1773600" cy="1773600"/>
          </a:xfrm>
          <a:custGeom>
            <a:avLst/>
            <a:gdLst/>
            <a:ahLst/>
            <a:cxnLst/>
            <a:rect l="l" t="t" r="r" b="b"/>
            <a:pathLst>
              <a:path w="1773600" h="1773600">
                <a:moveTo>
                  <a:pt x="0" y="0"/>
                </a:moveTo>
                <a:lnTo>
                  <a:pt x="1773600" y="0"/>
                </a:lnTo>
                <a:lnTo>
                  <a:pt x="1773600" y="1773600"/>
                </a:lnTo>
                <a:lnTo>
                  <a:pt x="0" y="1773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9533733" y="1776294"/>
            <a:ext cx="6879729" cy="6889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3"/>
              </a:lnSpc>
            </a:pPr>
            <a:r>
              <a:rPr lang="en-US" sz="4000" b="1" dirty="0" err="1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Sécurité</a:t>
            </a:r>
            <a:r>
              <a:rPr lang="en-US" sz="4000" b="1" dirty="0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 des </a:t>
            </a:r>
            <a:r>
              <a:rPr lang="en-US" sz="4000" b="1" dirty="0" err="1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Passagers</a:t>
            </a:r>
            <a:endParaRPr lang="en-US" dirty="0" err="1"/>
          </a:p>
        </p:txBody>
      </p:sp>
      <p:sp>
        <p:nvSpPr>
          <p:cNvPr id="10" name="TextBox 10"/>
          <p:cNvSpPr txBox="1"/>
          <p:nvPr/>
        </p:nvSpPr>
        <p:spPr>
          <a:xfrm>
            <a:off x="10823321" y="5805125"/>
            <a:ext cx="6640932" cy="37548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9255" lvl="1" indent="-194310">
              <a:buFont typeface="Arial"/>
              <a:buChar char="•"/>
            </a:pPr>
            <a:r>
              <a:rPr lang="en-US" b="1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 Bold"/>
              </a:rPr>
              <a:t>Immobilisation</a:t>
            </a:r>
            <a:r>
              <a:rPr lang="en-US" b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 Bold"/>
              </a:rPr>
              <a:t> à Distance </a:t>
            </a:r>
            <a:r>
              <a:rPr lang="en-US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 Bold"/>
              </a:rPr>
              <a:t>– </a:t>
            </a:r>
            <a:r>
              <a:rPr lang="en-US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Désactivation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immédiate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du </a:t>
            </a:r>
            <a:r>
              <a:rPr lang="en-US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moteur</a:t>
            </a:r>
            <a:r>
              <a:rPr lang="en-US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pour </a:t>
            </a:r>
            <a:r>
              <a:rPr lang="en-US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empêcher</a:t>
            </a:r>
            <a:r>
              <a:rPr lang="en-US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tout </a:t>
            </a:r>
            <a:r>
              <a:rPr lang="en-US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mouvement</a:t>
            </a:r>
            <a:r>
              <a:rPr lang="en-US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non </a:t>
            </a:r>
            <a:r>
              <a:rPr lang="en-US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autorisé</a:t>
            </a:r>
            <a:r>
              <a:rPr lang="en-US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.</a:t>
            </a:r>
            <a:endParaRPr lang="en-US"/>
          </a:p>
          <a:p>
            <a:pPr marL="389255" lvl="1" indent="-194310">
              <a:buFont typeface="Arial"/>
              <a:buChar char="•"/>
            </a:pPr>
            <a:endParaRPr lang="en-US" dirty="0">
              <a:solidFill>
                <a:srgbClr val="00444E"/>
              </a:solidFill>
              <a:latin typeface="Century Gothic Paneuropean"/>
              <a:ea typeface="+mn-lt"/>
              <a:cs typeface="Century Gothic Paneuropean"/>
            </a:endParaRPr>
          </a:p>
          <a:p>
            <a:pPr marL="389255" lvl="1" indent="-194310">
              <a:buFont typeface="Arial"/>
              <a:buChar char="•"/>
            </a:pPr>
            <a:r>
              <a:rPr lang="en-US" b="1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Sécurité</a:t>
            </a:r>
            <a:r>
              <a:rPr lang="en-US" b="1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 des </a:t>
            </a:r>
            <a:r>
              <a:rPr lang="en-US" b="1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Passagers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 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 Bold"/>
              </a:rPr>
              <a:t>–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Réponse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rapide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en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cas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d’urgence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pour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protéger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tous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les occupants.</a:t>
            </a:r>
            <a:endParaRPr lang="en-US" dirty="0"/>
          </a:p>
          <a:p>
            <a:pPr marL="389255" lvl="1" indent="-194310">
              <a:buFont typeface="Arial"/>
              <a:buChar char="•"/>
            </a:pPr>
            <a:endParaRPr lang="en-US" dirty="0">
              <a:solidFill>
                <a:srgbClr val="00444E"/>
              </a:solidFill>
              <a:latin typeface="Century Gothic Paneuropean"/>
              <a:ea typeface="+mn-lt"/>
              <a:cs typeface="Century Gothic Paneuropean"/>
            </a:endParaRPr>
          </a:p>
          <a:p>
            <a:pPr marL="389255" lvl="1" indent="-194310">
              <a:buFont typeface="Arial"/>
              <a:buChar char="•"/>
            </a:pPr>
            <a:r>
              <a:rPr lang="en-US" b="1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Réaction</a:t>
            </a:r>
            <a:r>
              <a:rPr lang="en-US" b="1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 </a:t>
            </a:r>
            <a:r>
              <a:rPr lang="en-US" b="1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en</a:t>
            </a:r>
            <a:r>
              <a:rPr lang="en-US" b="1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 Temps </a:t>
            </a:r>
            <a:r>
              <a:rPr lang="en-US" b="1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 Bold"/>
              </a:rPr>
              <a:t>Réel</a:t>
            </a:r>
            <a:r>
              <a:rPr lang="en-US" b="1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 Bold"/>
              </a:rPr>
              <a:t> 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 Bold"/>
              </a:rPr>
              <a:t>– 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Intervention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instantanée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du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centre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de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contrôle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lors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de menaces de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sécurité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.</a:t>
            </a:r>
            <a:endParaRPr lang="en-US" dirty="0"/>
          </a:p>
          <a:p>
            <a:pPr marL="389255" lvl="1" indent="-194310" algn="l">
              <a:lnSpc>
                <a:spcPts val="2522"/>
              </a:lnSpc>
              <a:buFont typeface="Arial"/>
              <a:buChar char="•"/>
            </a:pPr>
            <a:endParaRPr lang="en-US" dirty="0">
              <a:solidFill>
                <a:srgbClr val="00444E"/>
              </a:solidFill>
              <a:latin typeface="Century Gothic Paneuropean"/>
              <a:ea typeface="Century Gothic Paneuropean"/>
              <a:cs typeface="Century Gothic Paneuropean"/>
            </a:endParaRPr>
          </a:p>
          <a:p>
            <a:pPr algn="l">
              <a:lnSpc>
                <a:spcPts val="2522"/>
              </a:lnSpc>
            </a:pPr>
            <a:endParaRPr lang="en-US" sz="1803">
              <a:solidFill>
                <a:srgbClr val="00444E"/>
              </a:solidFill>
              <a:latin typeface="Century Gothic Paneuropean"/>
              <a:ea typeface="Century Gothic Paneuropean"/>
              <a:cs typeface="Century Gothic Paneuropean"/>
              <a:sym typeface="Century Gothic Paneuropean"/>
            </a:endParaRPr>
          </a:p>
          <a:p>
            <a:pPr algn="l">
              <a:lnSpc>
                <a:spcPts val="2524"/>
              </a:lnSpc>
            </a:pPr>
            <a:endParaRPr lang="en-US" sz="1803">
              <a:solidFill>
                <a:srgbClr val="00444E"/>
              </a:solidFill>
              <a:latin typeface="Century Gothic Paneuropean"/>
              <a:ea typeface="Century Gothic Paneuropean"/>
              <a:cs typeface="Century Gothic Paneuropean"/>
              <a:sym typeface="Century Gothic Paneuropean"/>
            </a:endParaRPr>
          </a:p>
          <a:p>
            <a:pPr algn="l">
              <a:lnSpc>
                <a:spcPts val="2522"/>
              </a:lnSpc>
            </a:pPr>
            <a:endParaRPr lang="en-US" sz="1803">
              <a:solidFill>
                <a:srgbClr val="00444E"/>
              </a:solidFill>
              <a:latin typeface="Century Gothic Paneuropean"/>
              <a:ea typeface="Century Gothic Paneuropean"/>
              <a:cs typeface="Century Gothic Paneuropean"/>
              <a:sym typeface="Century Gothic Paneuropean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0674932" y="2759958"/>
            <a:ext cx="6937711" cy="27929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En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cas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de situation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compromettant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la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sécurité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, la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plateforme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offre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aux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opérateurs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un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contrôle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immédiat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.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Ils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peuvent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désactiver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certaines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fonctions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du véhicule à distance,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notamment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immobiliser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le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moteur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pour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arrêter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instantanément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un bus.</a:t>
            </a:r>
            <a:endParaRPr lang="en-US" dirty="0"/>
          </a:p>
          <a:p>
            <a:endParaRPr lang="en-US" dirty="0">
              <a:solidFill>
                <a:srgbClr val="00444E"/>
              </a:solidFill>
              <a:latin typeface="Century Gothic Paneuropean"/>
              <a:ea typeface="+mn-lt"/>
              <a:cs typeface="Century Gothic Paneuropean"/>
              <a:sym typeface="Century Gothic Paneuropean"/>
            </a:endParaRPr>
          </a:p>
          <a:p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Cette intervention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rapide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aide à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prévenir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les usages non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autorisés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,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protège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les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passagers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et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réduit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les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risques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de vol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ou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de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dommages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.</a:t>
            </a:r>
            <a:endParaRPr lang="en-US" dirty="0"/>
          </a:p>
          <a:p>
            <a:pPr algn="l">
              <a:lnSpc>
                <a:spcPts val="2522"/>
              </a:lnSpc>
            </a:pPr>
            <a:endParaRPr lang="en-US" dirty="0">
              <a:solidFill>
                <a:srgbClr val="00444E"/>
              </a:solidFill>
              <a:latin typeface="Century Gothic Paneuropean"/>
              <a:ea typeface="Century Gothic Paneuropean"/>
              <a:cs typeface="Century Gothic Paneurope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91694" y="1028700"/>
            <a:ext cx="17045982" cy="8229600"/>
            <a:chOff x="0" y="0"/>
            <a:chExt cx="4489477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489477" cy="2167467"/>
            </a:xfrm>
            <a:custGeom>
              <a:avLst/>
              <a:gdLst/>
              <a:ahLst/>
              <a:cxnLst/>
              <a:rect l="l" t="t" r="r" b="b"/>
              <a:pathLst>
                <a:path w="4489477" h="2167467">
                  <a:moveTo>
                    <a:pt x="0" y="0"/>
                  </a:moveTo>
                  <a:lnTo>
                    <a:pt x="4489477" y="0"/>
                  </a:lnTo>
                  <a:lnTo>
                    <a:pt x="4489477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EDEDED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4489477" cy="21674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6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28700" y="1406321"/>
            <a:ext cx="8761894" cy="7474358"/>
            <a:chOff x="0" y="0"/>
            <a:chExt cx="11682525" cy="996581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1682476" cy="9965817"/>
            </a:xfrm>
            <a:custGeom>
              <a:avLst/>
              <a:gdLst/>
              <a:ahLst/>
              <a:cxnLst/>
              <a:rect l="l" t="t" r="r" b="b"/>
              <a:pathLst>
                <a:path w="11682476" h="9965817">
                  <a:moveTo>
                    <a:pt x="0" y="0"/>
                  </a:moveTo>
                  <a:lnTo>
                    <a:pt x="11682476" y="0"/>
                  </a:lnTo>
                  <a:lnTo>
                    <a:pt x="11682476" y="9965817"/>
                  </a:lnTo>
                  <a:lnTo>
                    <a:pt x="0" y="99658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4019" r="-14019"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10229475" y="1572633"/>
            <a:ext cx="7647490" cy="6889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603"/>
              </a:lnSpc>
            </a:pPr>
            <a:r>
              <a:rPr lang="en-US" sz="4000" b="1" dirty="0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Gestion de la Maintenance</a:t>
            </a:r>
            <a:endParaRPr lang="en-US" dirty="0"/>
          </a:p>
        </p:txBody>
      </p:sp>
      <p:sp>
        <p:nvSpPr>
          <p:cNvPr id="8" name="TextBox 8"/>
          <p:cNvSpPr txBox="1"/>
          <p:nvPr/>
        </p:nvSpPr>
        <p:spPr>
          <a:xfrm>
            <a:off x="10229475" y="2737710"/>
            <a:ext cx="7197969" cy="30699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Lorsque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la performance du véhicule est menacée, la plateforme fournit aux opérateurs les outils nécessaires pour réagir de manière proactive. Grâce à la surveillance en temps réel de l’état du moteur, du kilométrage et des alertes critiques, les problèmes peuvent être détectés avant une panne.</a:t>
            </a:r>
            <a:endParaRPr lang="en-US" dirty="0"/>
          </a:p>
          <a:p>
            <a:endParaRPr lang="en-US" dirty="0">
              <a:solidFill>
                <a:srgbClr val="00444E"/>
              </a:solidFill>
              <a:latin typeface="Century Gothic Paneuropean"/>
              <a:ea typeface="+mn-lt"/>
              <a:cs typeface="Century Gothic Paneuropean"/>
            </a:endParaRPr>
          </a:p>
          <a:p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Les rappels de 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maintenance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programmée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et les rapports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détaillés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aident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à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maintenir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les bus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en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excellent état,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réduisant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les temps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d'immobilisation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,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prolongeant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la durée de vie des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véhicules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et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assurant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des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trajets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sans interruption.</a:t>
            </a:r>
            <a:endParaRPr lang="en-US" dirty="0"/>
          </a:p>
          <a:p>
            <a:pPr algn="l">
              <a:lnSpc>
                <a:spcPts val="2522"/>
              </a:lnSpc>
            </a:pPr>
            <a:endParaRPr lang="en-US" dirty="0">
              <a:solidFill>
                <a:srgbClr val="00444E"/>
              </a:solidFill>
              <a:latin typeface="Century Gothic Paneuropean"/>
              <a:ea typeface="Century Gothic Paneuropean"/>
              <a:cs typeface="Century Gothic Paneuropean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229475" y="5817630"/>
            <a:ext cx="7197969" cy="27699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9255" lvl="1" indent="-194310">
              <a:buFont typeface="Arial"/>
              <a:buChar char="•"/>
            </a:pPr>
            <a:r>
              <a:rPr lang="en-US" b="1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 Bold"/>
              </a:rPr>
              <a:t>Planification </a:t>
            </a:r>
            <a:r>
              <a:rPr lang="en-US" b="1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 Bold"/>
              </a:rPr>
              <a:t>Automatisée</a:t>
            </a:r>
            <a:r>
              <a:rPr lang="en-US" b="1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 Bold"/>
              </a:rPr>
              <a:t> de la Maintenance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 Bold"/>
              </a:rPr>
              <a:t> – Rappels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pour les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entretiens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réguliers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afin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d’éviter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 Bold"/>
              </a:rPr>
              <a:t>les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pannes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inattendues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 Bold"/>
              </a:rPr>
              <a:t>.</a:t>
            </a:r>
            <a:endParaRPr lang="en-US" dirty="0">
              <a:solidFill>
                <a:srgbClr val="000000"/>
              </a:solidFill>
              <a:latin typeface="Calibri"/>
              <a:ea typeface="+mn-lt"/>
              <a:cs typeface="Calibri"/>
            </a:endParaRPr>
          </a:p>
          <a:p>
            <a:pPr marL="389255" lvl="1" indent="-194310">
              <a:buFont typeface="Arial"/>
              <a:buChar char="•"/>
            </a:pPr>
            <a:endParaRPr lang="en-US" dirty="0">
              <a:solidFill>
                <a:srgbClr val="00444E"/>
              </a:solidFill>
              <a:latin typeface="Century Gothic Paneuropean"/>
              <a:ea typeface="+mn-lt"/>
              <a:cs typeface="Century Gothic Paneuropean"/>
            </a:endParaRPr>
          </a:p>
          <a:p>
            <a:pPr marL="389255" lvl="1" indent="-194310">
              <a:buFont typeface="Arial"/>
              <a:buChar char="•"/>
            </a:pPr>
            <a:r>
              <a:rPr lang="en-US" b="1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Rapports </a:t>
            </a:r>
            <a:r>
              <a:rPr lang="en-US" b="1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d’Historique</a:t>
            </a:r>
            <a:r>
              <a:rPr lang="en-US" b="1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 </a:t>
            </a:r>
            <a:r>
              <a:rPr lang="en-US" b="1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 Bold"/>
              </a:rPr>
              <a:t>de Maintenance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 Bold"/>
              </a:rPr>
              <a:t> –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 Bold"/>
              </a:rPr>
              <a:t>Accès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 Bold"/>
              </a:rPr>
              <a:t> aux dossiers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 Bold"/>
              </a:rPr>
              <a:t>complets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d’entretien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 pour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chaque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 véhicule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.</a:t>
            </a:r>
            <a:endParaRPr lang="en-US" dirty="0"/>
          </a:p>
          <a:p>
            <a:pPr marL="389255" lvl="1" indent="-194310">
              <a:buFont typeface="Arial"/>
              <a:buChar char="•"/>
            </a:pPr>
            <a:endParaRPr lang="en-US" dirty="0">
              <a:solidFill>
                <a:srgbClr val="00444E"/>
              </a:solidFill>
              <a:latin typeface="Century Gothic Paneuropean"/>
              <a:ea typeface="+mn-lt"/>
              <a:cs typeface="Century Gothic Paneuropean"/>
            </a:endParaRPr>
          </a:p>
          <a:p>
            <a:pPr marL="389255" lvl="1" indent="-194310">
              <a:buFont typeface="Arial"/>
              <a:buChar char="•"/>
            </a:pPr>
            <a:r>
              <a:rPr lang="en-US" b="1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Gestion des Consommables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 –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Suivi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 de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l’huile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,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filtres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, plaquettes de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frein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, etc., pour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garantir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des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remplacements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en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temps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opportun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.</a:t>
            </a:r>
            <a:endParaRPr lang="en-US" dirty="0"/>
          </a:p>
          <a:p>
            <a:pPr marL="389255" lvl="1" indent="-194310" algn="l">
              <a:buFont typeface="Arial"/>
              <a:buChar char="•"/>
            </a:pPr>
            <a:endParaRPr lang="en-US" dirty="0">
              <a:solidFill>
                <a:srgbClr val="00444E"/>
              </a:solidFill>
              <a:latin typeface="Century Gothic Paneuropean"/>
              <a:ea typeface="Calibri"/>
              <a:cs typeface="Century Gothic Paneurope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91694" y="1028700"/>
            <a:ext cx="17045982" cy="8229600"/>
            <a:chOff x="0" y="0"/>
            <a:chExt cx="4489477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489477" cy="2167467"/>
            </a:xfrm>
            <a:custGeom>
              <a:avLst/>
              <a:gdLst/>
              <a:ahLst/>
              <a:cxnLst/>
              <a:rect l="l" t="t" r="r" b="b"/>
              <a:pathLst>
                <a:path w="4489477" h="2167467">
                  <a:moveTo>
                    <a:pt x="0" y="0"/>
                  </a:moveTo>
                  <a:lnTo>
                    <a:pt x="4489477" y="0"/>
                  </a:lnTo>
                  <a:lnTo>
                    <a:pt x="4489477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EDEDED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4489477" cy="21674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6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926672" y="2119384"/>
            <a:ext cx="9167195" cy="6086561"/>
          </a:xfrm>
          <a:custGeom>
            <a:avLst/>
            <a:gdLst/>
            <a:ahLst/>
            <a:cxnLst/>
            <a:rect l="l" t="t" r="r" b="b"/>
            <a:pathLst>
              <a:path w="9167195" h="6086561">
                <a:moveTo>
                  <a:pt x="0" y="0"/>
                </a:moveTo>
                <a:lnTo>
                  <a:pt x="9167196" y="0"/>
                </a:lnTo>
                <a:lnTo>
                  <a:pt x="9167196" y="6086561"/>
                </a:lnTo>
                <a:lnTo>
                  <a:pt x="0" y="608656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35040"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0588300" y="1941749"/>
            <a:ext cx="6879729" cy="6889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603"/>
              </a:lnSpc>
            </a:pPr>
            <a:r>
              <a:rPr lang="en-US" sz="4000" b="1" dirty="0" err="1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Télématique</a:t>
            </a:r>
            <a:r>
              <a:rPr lang="en-US" sz="4000" b="1" dirty="0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 </a:t>
            </a:r>
            <a:r>
              <a:rPr lang="en-US" sz="4000" b="1" dirty="0" err="1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Vidéo</a:t>
            </a:r>
            <a:endParaRPr lang="en-US" dirty="0" err="1"/>
          </a:p>
        </p:txBody>
      </p:sp>
      <p:sp>
        <p:nvSpPr>
          <p:cNvPr id="7" name="Freeform 7"/>
          <p:cNvSpPr/>
          <p:nvPr/>
        </p:nvSpPr>
        <p:spPr>
          <a:xfrm>
            <a:off x="7539588" y="6719278"/>
            <a:ext cx="2859033" cy="2859033"/>
          </a:xfrm>
          <a:custGeom>
            <a:avLst/>
            <a:gdLst/>
            <a:ahLst/>
            <a:cxnLst/>
            <a:rect l="l" t="t" r="r" b="b"/>
            <a:pathLst>
              <a:path w="2859033" h="2859033">
                <a:moveTo>
                  <a:pt x="0" y="0"/>
                </a:moveTo>
                <a:lnTo>
                  <a:pt x="2859033" y="0"/>
                </a:lnTo>
                <a:lnTo>
                  <a:pt x="2859033" y="2859033"/>
                </a:lnTo>
                <a:lnTo>
                  <a:pt x="0" y="285903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0588300" y="2964048"/>
            <a:ext cx="6443221" cy="15837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24"/>
              </a:lnSpc>
            </a:pP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La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sécurité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des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flottes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repose sur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une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visibilité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claire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de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ce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qui se passe sur la route. Grâce à la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télématique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vidéo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, les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gestionnaires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peuvent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surveiller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le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comportement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des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conducteurs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, les conditions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routières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et les incidents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en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temps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réel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 y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compris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via un streaming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en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direct.</a:t>
            </a:r>
            <a:endParaRPr lang="en-US" dirty="0"/>
          </a:p>
        </p:txBody>
      </p:sp>
      <p:sp>
        <p:nvSpPr>
          <p:cNvPr id="9" name="TextBox 9"/>
          <p:cNvSpPr txBox="1"/>
          <p:nvPr/>
        </p:nvSpPr>
        <p:spPr>
          <a:xfrm>
            <a:off x="10588300" y="4861377"/>
            <a:ext cx="6671000" cy="33469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9255" lvl="1" indent="-194310">
              <a:buFont typeface="Arial"/>
              <a:buChar char="•"/>
            </a:pPr>
            <a:r>
              <a:rPr lang="en-US" b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 Bold"/>
              </a:rPr>
              <a:t>Streaming </a:t>
            </a:r>
            <a:r>
              <a:rPr lang="en-US" b="1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 Bold"/>
              </a:rPr>
              <a:t>en</a:t>
            </a:r>
            <a:r>
              <a:rPr lang="en-US" b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 Bold"/>
              </a:rPr>
              <a:t> Direct</a:t>
            </a:r>
            <a:r>
              <a:rPr lang="en-US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 Bold"/>
              </a:rPr>
              <a:t> – </a:t>
            </a:r>
            <a:r>
              <a:rPr lang="en-US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Surveillance </a:t>
            </a:r>
            <a:r>
              <a:rPr lang="en-US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en</a:t>
            </a:r>
            <a:r>
              <a:rPr lang="en-US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temps </a:t>
            </a:r>
            <a:r>
              <a:rPr lang="en-US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réel</a:t>
            </a:r>
            <a:r>
              <a:rPr lang="en-US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des </a:t>
            </a:r>
            <a:r>
              <a:rPr lang="en-US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véhicules</a:t>
            </a:r>
            <a:r>
              <a:rPr lang="en-US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pour </a:t>
            </a:r>
            <a:r>
              <a:rPr lang="en-US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une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visibilité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immédiate</a:t>
            </a:r>
            <a:r>
              <a:rPr lang="en-US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sur la route et sur la </a:t>
            </a:r>
            <a:r>
              <a:rPr lang="en-US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conduite</a:t>
            </a:r>
            <a:r>
              <a:rPr lang="en-US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.</a:t>
            </a:r>
            <a:endParaRPr lang="en-US"/>
          </a:p>
          <a:p>
            <a:pPr marL="389255" lvl="1" indent="-194310">
              <a:buFont typeface="Arial"/>
              <a:buChar char="•"/>
            </a:pPr>
            <a:endParaRPr lang="en-US" dirty="0">
              <a:solidFill>
                <a:srgbClr val="00444E"/>
              </a:solidFill>
              <a:latin typeface="Century Gothic Paneuropean"/>
              <a:ea typeface="+mn-lt"/>
              <a:cs typeface="Century Gothic Paneuropean"/>
            </a:endParaRPr>
          </a:p>
          <a:p>
            <a:pPr marL="389255" lvl="1" indent="-194310">
              <a:buFont typeface="Arial"/>
              <a:buChar char="•"/>
            </a:pPr>
            <a:r>
              <a:rPr lang="en-US" b="1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Enregistrement</a:t>
            </a:r>
            <a:r>
              <a:rPr lang="en-US" b="1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 </a:t>
            </a:r>
            <a:r>
              <a:rPr lang="en-US" b="1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d’Événements</a:t>
            </a:r>
            <a:r>
              <a:rPr lang="en-US" b="1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 </a:t>
            </a:r>
            <a:r>
              <a:rPr lang="en-US" b="1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 Bold"/>
              </a:rPr>
              <a:t>&amp; </a:t>
            </a:r>
            <a:r>
              <a:rPr lang="en-US" b="1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 Bold"/>
              </a:rPr>
              <a:t>Alertes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 Bold"/>
              </a:rPr>
              <a:t> –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Capture des incidents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tels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que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freinages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brusques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,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virages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serrés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ou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collisions, avec notifications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instantanées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.</a:t>
            </a:r>
            <a:endParaRPr lang="en-US" dirty="0"/>
          </a:p>
          <a:p>
            <a:pPr marL="389255" lvl="1" indent="-194310">
              <a:buFont typeface="Arial"/>
              <a:buChar char="•"/>
            </a:pPr>
            <a:endParaRPr lang="en-US" b="1" dirty="0">
              <a:solidFill>
                <a:srgbClr val="00444E"/>
              </a:solidFill>
              <a:latin typeface="Century Gothic Paneuropean"/>
              <a:ea typeface="+mn-lt"/>
              <a:cs typeface="Century Gothic Paneuropean"/>
            </a:endParaRPr>
          </a:p>
          <a:p>
            <a:pPr marL="389255" lvl="1" indent="-194310">
              <a:buFont typeface="Arial"/>
              <a:buChar char="•"/>
            </a:pPr>
            <a:r>
              <a:rPr lang="en-US" b="1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Analyse</a:t>
            </a:r>
            <a:r>
              <a:rPr lang="en-US" b="1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 du </a:t>
            </a:r>
            <a:r>
              <a:rPr lang="en-US" b="1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Comportement</a:t>
            </a:r>
            <a:r>
              <a:rPr lang="en-US" b="1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 du </a:t>
            </a:r>
            <a:r>
              <a:rPr lang="en-US" b="1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 Bold"/>
              </a:rPr>
              <a:t>Conducteur</a:t>
            </a:r>
            <a:r>
              <a:rPr lang="en-US" b="1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 Bold"/>
              </a:rPr>
              <a:t> 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 Bold"/>
              </a:rPr>
              <a:t>– 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Revue des images pour identifier les actions à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risque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et proposer des formations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ciblées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.</a:t>
            </a:r>
            <a:endParaRPr lang="en-US" dirty="0"/>
          </a:p>
          <a:p>
            <a:pPr marL="389255" lvl="1" indent="-194310" algn="l">
              <a:lnSpc>
                <a:spcPts val="2522"/>
              </a:lnSpc>
              <a:buFont typeface="Arial"/>
              <a:buChar char="•"/>
            </a:pPr>
            <a:endParaRPr lang="en-US" dirty="0">
              <a:solidFill>
                <a:srgbClr val="00444E"/>
              </a:solidFill>
              <a:latin typeface="Century Gothic Paneuropean"/>
              <a:ea typeface="Century Gothic Paneuropean"/>
              <a:cs typeface="Century Gothic Paneurope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91694" y="1028700"/>
            <a:ext cx="17045982" cy="8229600"/>
            <a:chOff x="0" y="0"/>
            <a:chExt cx="4489477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489477" cy="2167467"/>
            </a:xfrm>
            <a:custGeom>
              <a:avLst/>
              <a:gdLst/>
              <a:ahLst/>
              <a:cxnLst/>
              <a:rect l="l" t="t" r="r" b="b"/>
              <a:pathLst>
                <a:path w="4489477" h="2167467">
                  <a:moveTo>
                    <a:pt x="0" y="0"/>
                  </a:moveTo>
                  <a:lnTo>
                    <a:pt x="4489477" y="0"/>
                  </a:lnTo>
                  <a:lnTo>
                    <a:pt x="4489477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EDEDED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4489477" cy="21674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60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401139" y="2241513"/>
            <a:ext cx="4792266" cy="6628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64"/>
              </a:lnSpc>
            </a:pPr>
            <a:r>
              <a:rPr lang="en-US" sz="3900" b="1" dirty="0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Tableaux de Bord</a:t>
            </a:r>
            <a:endParaRPr lang="en-US" dirty="0"/>
          </a:p>
        </p:txBody>
      </p: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13386151" y="6050742"/>
            <a:ext cx="4232475" cy="2784524"/>
            <a:chOff x="0" y="0"/>
            <a:chExt cx="5643300" cy="3712699"/>
          </a:xfrm>
        </p:grpSpPr>
        <p:sp>
          <p:nvSpPr>
            <p:cNvPr id="7" name="Freeform 7" descr="A screenshot of a computer  AI-generated content may be incorrect."/>
            <p:cNvSpPr/>
            <p:nvPr/>
          </p:nvSpPr>
          <p:spPr>
            <a:xfrm>
              <a:off x="0" y="0"/>
              <a:ext cx="5643245" cy="3712718"/>
            </a:xfrm>
            <a:custGeom>
              <a:avLst/>
              <a:gdLst/>
              <a:ahLst/>
              <a:cxnLst/>
              <a:rect l="l" t="t" r="r" b="b"/>
              <a:pathLst>
                <a:path w="5643245" h="3712718">
                  <a:moveTo>
                    <a:pt x="0" y="0"/>
                  </a:moveTo>
                  <a:lnTo>
                    <a:pt x="5643245" y="0"/>
                  </a:lnTo>
                  <a:lnTo>
                    <a:pt x="5643245" y="3712718"/>
                  </a:lnTo>
                  <a:lnTo>
                    <a:pt x="0" y="37127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7282513" y="1451733"/>
            <a:ext cx="10355163" cy="4253122"/>
            <a:chOff x="0" y="0"/>
            <a:chExt cx="13806884" cy="567082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3806932" cy="5670804"/>
            </a:xfrm>
            <a:custGeom>
              <a:avLst/>
              <a:gdLst/>
              <a:ahLst/>
              <a:cxnLst/>
              <a:rect l="l" t="t" r="r" b="b"/>
              <a:pathLst>
                <a:path w="13806932" h="5670804">
                  <a:moveTo>
                    <a:pt x="0" y="0"/>
                  </a:moveTo>
                  <a:lnTo>
                    <a:pt x="13806932" y="0"/>
                  </a:lnTo>
                  <a:lnTo>
                    <a:pt x="13806932" y="5670804"/>
                  </a:lnTo>
                  <a:lnTo>
                    <a:pt x="0" y="56708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grpSp>
        <p:nvGrpSpPr>
          <p:cNvPr id="10" name="Group 10"/>
          <p:cNvGrpSpPr>
            <a:grpSpLocks noChangeAspect="1"/>
          </p:cNvGrpSpPr>
          <p:nvPr/>
        </p:nvGrpSpPr>
        <p:grpSpPr>
          <a:xfrm>
            <a:off x="7394644" y="6050742"/>
            <a:ext cx="5795503" cy="2784524"/>
            <a:chOff x="0" y="0"/>
            <a:chExt cx="7727337" cy="3712699"/>
          </a:xfrm>
        </p:grpSpPr>
        <p:sp>
          <p:nvSpPr>
            <p:cNvPr id="11" name="Freeform 11" descr="A white sheet with black text  AI-generated content may be incorrect."/>
            <p:cNvSpPr/>
            <p:nvPr/>
          </p:nvSpPr>
          <p:spPr>
            <a:xfrm>
              <a:off x="0" y="0"/>
              <a:ext cx="7727315" cy="3712718"/>
            </a:xfrm>
            <a:custGeom>
              <a:avLst/>
              <a:gdLst/>
              <a:ahLst/>
              <a:cxnLst/>
              <a:rect l="l" t="t" r="r" b="b"/>
              <a:pathLst>
                <a:path w="7727315" h="3712718">
                  <a:moveTo>
                    <a:pt x="0" y="0"/>
                  </a:moveTo>
                  <a:lnTo>
                    <a:pt x="7727315" y="0"/>
                  </a:lnTo>
                  <a:lnTo>
                    <a:pt x="7727315" y="3712718"/>
                  </a:lnTo>
                  <a:lnTo>
                    <a:pt x="0" y="37127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5355" r="-5356"/>
              </a:stretch>
            </a:blipFill>
          </p:spPr>
        </p:sp>
      </p:grpSp>
      <p:sp>
        <p:nvSpPr>
          <p:cNvPr id="12" name="TextBox 12"/>
          <p:cNvSpPr txBox="1"/>
          <p:nvPr/>
        </p:nvSpPr>
        <p:spPr>
          <a:xfrm>
            <a:off x="-453784" y="4438056"/>
            <a:ext cx="4792266" cy="6628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64"/>
              </a:lnSpc>
            </a:pPr>
            <a:r>
              <a:rPr lang="en-US" sz="3900" b="1" dirty="0">
                <a:solidFill>
                  <a:srgbClr val="00444E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Rapports</a:t>
            </a:r>
            <a:endParaRPr lang="en-US" sz="3903" b="1" dirty="0">
              <a:solidFill>
                <a:srgbClr val="00444E"/>
              </a:solidFill>
              <a:latin typeface="Century Gothic Paneuropean Bold"/>
              <a:ea typeface="Century Gothic Paneuropean Bold"/>
              <a:cs typeface="Century Gothic Paneuropean Bold"/>
              <a:sym typeface="Century Gothic Paneuropean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676601" y="6774339"/>
            <a:ext cx="2125266" cy="6628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64"/>
              </a:lnSpc>
            </a:pPr>
            <a:r>
              <a:rPr lang="en-US" sz="3900" b="1" dirty="0" err="1">
                <a:solidFill>
                  <a:srgbClr val="00444E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Alertes</a:t>
            </a:r>
            <a:endParaRPr lang="en-US" sz="3903" b="1" dirty="0" err="1">
              <a:solidFill>
                <a:srgbClr val="00444E"/>
              </a:solidFill>
              <a:latin typeface="Century Gothic Paneuropean Bold"/>
              <a:ea typeface="Century Gothic Paneuropean Bold"/>
              <a:cs typeface="Century Gothic Paneuropean Bold"/>
              <a:sym typeface="Century Gothic Paneuropean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940138" y="3125286"/>
            <a:ext cx="5025799" cy="1118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17170" lvl="1" indent="-108585">
              <a:lnSpc>
                <a:spcPts val="2160"/>
              </a:lnSpc>
              <a:buFont typeface="Arial"/>
              <a:buChar char="•"/>
            </a:pP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Vue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en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temps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réel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de la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flotte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de bus</a:t>
            </a:r>
            <a:endParaRPr lang="en-US" dirty="0" err="1">
              <a:solidFill>
                <a:srgbClr val="000000"/>
              </a:solidFill>
              <a:latin typeface="Calibri"/>
              <a:ea typeface="+mn-lt"/>
              <a:cs typeface="Calibri"/>
              <a:sym typeface="Century Gothic Paneuropean"/>
            </a:endParaRPr>
          </a:p>
          <a:p>
            <a:pPr marL="217170" lvl="1" indent="-108585">
              <a:lnSpc>
                <a:spcPts val="2160"/>
              </a:lnSpc>
              <a:buFont typeface="Arial"/>
              <a:buChar char="•"/>
            </a:pP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Indicateurs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opérationnels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en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un coup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d’œil</a:t>
            </a:r>
            <a:endParaRPr lang="en-US" dirty="0" err="1">
              <a:solidFill>
                <a:srgbClr val="000000"/>
              </a:solidFill>
              <a:latin typeface="Calibri"/>
              <a:ea typeface="+mn-lt"/>
              <a:cs typeface="Calibri"/>
              <a:sym typeface="Century Gothic Paneuropean"/>
            </a:endParaRPr>
          </a:p>
          <a:p>
            <a:pPr marL="217170" lvl="1" indent="-108585">
              <a:lnSpc>
                <a:spcPts val="2160"/>
              </a:lnSpc>
              <a:buFont typeface="Arial"/>
              <a:buChar char="•"/>
            </a:pP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Graphiques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interactifs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et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indicateurs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de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statut</a:t>
            </a:r>
            <a:endParaRPr lang="en-US" dirty="0">
              <a:ea typeface="Calibri"/>
              <a:cs typeface="Calibri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940138" y="5314081"/>
            <a:ext cx="5942529" cy="14007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17170" lvl="1" indent="-108585">
              <a:lnSpc>
                <a:spcPts val="2160"/>
              </a:lnSpc>
              <a:buFont typeface="Arial"/>
              <a:buChar char="•"/>
            </a:pP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Performances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quotidiennes</a:t>
            </a:r>
            <a:r>
              <a:rPr lang="en-US" sz="18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,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hebdomadaires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et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mensuelles</a:t>
            </a:r>
            <a:endParaRPr lang="en-US" dirty="0" err="1">
              <a:solidFill>
                <a:srgbClr val="000000"/>
              </a:solidFill>
              <a:latin typeface="Calibri"/>
              <a:ea typeface="+mn-lt"/>
              <a:cs typeface="Calibri"/>
              <a:sym typeface="Century Gothic Paneuropean"/>
            </a:endParaRPr>
          </a:p>
          <a:p>
            <a:pPr marL="217170" lvl="1" indent="-108585">
              <a:lnSpc>
                <a:spcPts val="2160"/>
              </a:lnSpc>
              <a:buFont typeface="Arial"/>
              <a:buChar char="•"/>
            </a:pP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Rapports sur la </a:t>
            </a:r>
            <a:r>
              <a:rPr lang="en-US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consommation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de carburant</a:t>
            </a:r>
            <a:r>
              <a:rPr lang="en-US" sz="18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, </a:t>
            </a:r>
            <a:r>
              <a:rPr lang="en-US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l’historique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des </a:t>
            </a:r>
            <a:r>
              <a:rPr lang="en-US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trajets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et la </a:t>
            </a:r>
            <a:r>
              <a:rPr lang="en-US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conformité</a:t>
            </a:r>
            <a:endParaRPr lang="en-US" dirty="0" err="1">
              <a:solidFill>
                <a:srgbClr val="000000"/>
              </a:solidFill>
              <a:latin typeface="Calibri"/>
              <a:ea typeface="+mn-lt"/>
              <a:cs typeface="Calibri"/>
              <a:sym typeface="Century Gothic Paneuropean"/>
            </a:endParaRPr>
          </a:p>
          <a:p>
            <a:pPr marL="217170" lvl="1" indent="-108585">
              <a:lnSpc>
                <a:spcPts val="2160"/>
              </a:lnSpc>
              <a:buFont typeface="Arial"/>
              <a:buChar char="•"/>
            </a:pP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Exportables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en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sz="18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PDF, Excel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ou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par envoi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programmé</a:t>
            </a:r>
            <a:endParaRPr lang="en-US" dirty="0">
              <a:ea typeface="Calibri"/>
              <a:cs typeface="Calibri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940137" y="7648613"/>
            <a:ext cx="6410993" cy="1118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17170" lvl="1" indent="-108585">
              <a:lnSpc>
                <a:spcPts val="2160"/>
              </a:lnSpc>
              <a:buFont typeface="Arial"/>
              <a:buChar char="•"/>
            </a:pP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Notifications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instantanées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pour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franchissements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de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géofences</a:t>
            </a:r>
            <a:endParaRPr lang="en-US" dirty="0" err="1">
              <a:solidFill>
                <a:srgbClr val="000000"/>
              </a:solidFill>
              <a:latin typeface="Calibri"/>
              <a:ea typeface="+mn-lt"/>
              <a:cs typeface="Calibri"/>
              <a:sym typeface="Century Gothic Paneuropean"/>
            </a:endParaRPr>
          </a:p>
          <a:p>
            <a:pPr marL="217170" lvl="1" indent="-108585">
              <a:lnSpc>
                <a:spcPts val="2160"/>
              </a:lnSpc>
              <a:buFont typeface="Arial"/>
              <a:buChar char="•"/>
            </a:pP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Alertes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par </a:t>
            </a:r>
            <a:r>
              <a:rPr lang="en-US" sz="18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SMS, email, webhooks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ou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directement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dans la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plateforme</a:t>
            </a:r>
            <a:endParaRPr lang="en-US" dirty="0"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91694" y="1028700"/>
            <a:ext cx="17045982" cy="8229600"/>
            <a:chOff x="0" y="0"/>
            <a:chExt cx="4489477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489477" cy="2167467"/>
            </a:xfrm>
            <a:custGeom>
              <a:avLst/>
              <a:gdLst/>
              <a:ahLst/>
              <a:cxnLst/>
              <a:rect l="l" t="t" r="r" b="b"/>
              <a:pathLst>
                <a:path w="4489477" h="2167467">
                  <a:moveTo>
                    <a:pt x="0" y="0"/>
                  </a:moveTo>
                  <a:lnTo>
                    <a:pt x="4489477" y="0"/>
                  </a:lnTo>
                  <a:lnTo>
                    <a:pt x="4489477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EDEDED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4489477" cy="21674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6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850077" y="4429392"/>
            <a:ext cx="2509359" cy="622177"/>
            <a:chOff x="-25400" y="-127000"/>
            <a:chExt cx="3345812" cy="82956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244215" cy="702569"/>
            </a:xfrm>
            <a:custGeom>
              <a:avLst/>
              <a:gdLst/>
              <a:ahLst/>
              <a:cxnLst/>
              <a:rect l="l" t="t" r="r" b="b"/>
              <a:pathLst>
                <a:path w="3244215" h="702569">
                  <a:moveTo>
                    <a:pt x="0" y="0"/>
                  </a:moveTo>
                  <a:lnTo>
                    <a:pt x="3244215" y="0"/>
                  </a:lnTo>
                  <a:lnTo>
                    <a:pt x="3244215" y="702569"/>
                  </a:lnTo>
                  <a:lnTo>
                    <a:pt x="0" y="702569"/>
                  </a:lnTo>
                  <a:close/>
                </a:path>
              </a:pathLst>
            </a:custGeom>
            <a:solidFill>
              <a:srgbClr val="B4B4B4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-25400" y="-127000"/>
              <a:ext cx="3345812" cy="829505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2160"/>
                </a:lnSpc>
              </a:pPr>
              <a:r>
                <a:rPr lang="en-US" sz="1600" b="1" err="1">
                  <a:solidFill>
                    <a:srgbClr val="00444E"/>
                  </a:solidFill>
                  <a:latin typeface="Century Gothic Paneuropean Bold"/>
                  <a:ea typeface="+mn-lt"/>
                  <a:cs typeface="Century Gothic Paneuropean Bold"/>
                  <a:sym typeface="Century Gothic Paneuropean Bold"/>
                </a:rPr>
                <a:t>Capteur</a:t>
              </a:r>
              <a:r>
                <a:rPr lang="en-US" sz="1600" b="1" dirty="0">
                  <a:solidFill>
                    <a:srgbClr val="00444E"/>
                  </a:solidFill>
                  <a:latin typeface="Century Gothic Paneuropean Bold"/>
                  <a:ea typeface="+mn-lt"/>
                  <a:cs typeface="Century Gothic Paneuropean Bold"/>
                  <a:sym typeface="Century Gothic Paneuropean Bold"/>
                </a:rPr>
                <a:t> de </a:t>
              </a:r>
              <a:r>
                <a:rPr lang="en-US" sz="1600" b="1" err="1">
                  <a:solidFill>
                    <a:srgbClr val="00444E"/>
                  </a:solidFill>
                  <a:latin typeface="Century Gothic Paneuropean Bold"/>
                  <a:ea typeface="+mn-lt"/>
                  <a:cs typeface="Century Gothic Paneuropean Bold"/>
                  <a:sym typeface="Century Gothic Paneuropean Bold"/>
                </a:rPr>
                <a:t>Niveau</a:t>
              </a:r>
              <a:r>
                <a:rPr lang="en-US" sz="1600" b="1" dirty="0">
                  <a:solidFill>
                    <a:srgbClr val="00444E"/>
                  </a:solidFill>
                  <a:latin typeface="Century Gothic Paneuropean Bold"/>
                  <a:ea typeface="+mn-lt"/>
                  <a:cs typeface="Century Gothic Paneuropean Bold"/>
                  <a:sym typeface="Century Gothic Paneuropean Bold"/>
                </a:rPr>
                <a:t> de Carburant</a:t>
              </a:r>
              <a:endParaRPr lang="en-US" sz="1600">
                <a:ea typeface="Calibri"/>
                <a:cs typeface="Calibri"/>
              </a:endParaRPr>
            </a:p>
          </p:txBody>
        </p:sp>
      </p:grpSp>
      <p:sp>
        <p:nvSpPr>
          <p:cNvPr id="8" name="AutoShape 8"/>
          <p:cNvSpPr/>
          <p:nvPr/>
        </p:nvSpPr>
        <p:spPr>
          <a:xfrm flipH="1">
            <a:off x="6354564" y="4788081"/>
            <a:ext cx="3514563" cy="1690068"/>
          </a:xfrm>
          <a:prstGeom prst="line">
            <a:avLst/>
          </a:prstGeom>
          <a:ln w="9525" cap="rnd">
            <a:solidFill>
              <a:srgbClr val="B4B4B4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9" name="Group 9"/>
          <p:cNvGrpSpPr/>
          <p:nvPr/>
        </p:nvGrpSpPr>
        <p:grpSpPr>
          <a:xfrm rot="-1760114">
            <a:off x="3482396" y="4593536"/>
            <a:ext cx="3415372" cy="3694527"/>
            <a:chOff x="0" y="0"/>
            <a:chExt cx="5199281" cy="562424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199253" cy="5624195"/>
            </a:xfrm>
            <a:custGeom>
              <a:avLst/>
              <a:gdLst/>
              <a:ahLst/>
              <a:cxnLst/>
              <a:rect l="l" t="t" r="r" b="b"/>
              <a:pathLst>
                <a:path w="5199253" h="5624195">
                  <a:moveTo>
                    <a:pt x="0" y="0"/>
                  </a:moveTo>
                  <a:lnTo>
                    <a:pt x="5199253" y="0"/>
                  </a:lnTo>
                  <a:lnTo>
                    <a:pt x="5199253" y="5624195"/>
                  </a:lnTo>
                  <a:lnTo>
                    <a:pt x="0" y="5624195"/>
                  </a:lnTo>
                  <a:close/>
                </a:path>
              </a:pathLst>
            </a:custGeom>
            <a:solidFill>
              <a:srgbClr val="B4B4B4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9839045" y="6248222"/>
            <a:ext cx="3036081" cy="538512"/>
            <a:chOff x="0" y="0"/>
            <a:chExt cx="4048108" cy="71801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048125" cy="718079"/>
            </a:xfrm>
            <a:custGeom>
              <a:avLst/>
              <a:gdLst/>
              <a:ahLst/>
              <a:cxnLst/>
              <a:rect l="l" t="t" r="r" b="b"/>
              <a:pathLst>
                <a:path w="4048125" h="718079">
                  <a:moveTo>
                    <a:pt x="0" y="0"/>
                  </a:moveTo>
                  <a:lnTo>
                    <a:pt x="4048125" y="0"/>
                  </a:lnTo>
                  <a:lnTo>
                    <a:pt x="4048125" y="718079"/>
                  </a:lnTo>
                  <a:lnTo>
                    <a:pt x="0" y="718079"/>
                  </a:lnTo>
                  <a:close/>
                </a:path>
              </a:pathLst>
            </a:custGeom>
            <a:solidFill>
              <a:srgbClr val="B4B4B4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0"/>
              <a:ext cx="4048108" cy="718016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2160"/>
                </a:lnSpc>
              </a:pPr>
              <a:r>
                <a:rPr lang="en-US" b="1" dirty="0" err="1">
                  <a:solidFill>
                    <a:srgbClr val="00444E"/>
                  </a:solidFill>
                  <a:latin typeface="Century Gothic Paneuropean Bold"/>
                  <a:ea typeface="+mn-lt"/>
                  <a:cs typeface="Century Gothic Paneuropean Bold"/>
                  <a:sym typeface="Century Gothic Paneuropean Bold"/>
                </a:rPr>
                <a:t>Capteurs</a:t>
              </a:r>
              <a:r>
                <a:rPr lang="en-US" b="1" dirty="0">
                  <a:solidFill>
                    <a:srgbClr val="00444E"/>
                  </a:solidFill>
                  <a:latin typeface="Century Gothic Paneuropean Bold"/>
                  <a:ea typeface="+mn-lt"/>
                  <a:cs typeface="Century Gothic Paneuropean Bold"/>
                  <a:sym typeface="Century Gothic Paneuropean Bold"/>
                </a:rPr>
                <a:t> de </a:t>
              </a:r>
              <a:r>
                <a:rPr lang="en-US" b="1" dirty="0" err="1">
                  <a:solidFill>
                    <a:srgbClr val="00444E"/>
                  </a:solidFill>
                  <a:latin typeface="Century Gothic Paneuropean Bold"/>
                  <a:ea typeface="+mn-lt"/>
                  <a:cs typeface="Century Gothic Paneuropean Bold"/>
                  <a:sym typeface="Century Gothic Paneuropean Bold"/>
                </a:rPr>
                <a:t>Température</a:t>
              </a:r>
              <a:endParaRPr lang="en-US" dirty="0" err="1"/>
            </a:p>
          </p:txBody>
        </p:sp>
      </p:grpSp>
      <p:sp>
        <p:nvSpPr>
          <p:cNvPr id="14" name="AutoShape 14"/>
          <p:cNvSpPr/>
          <p:nvPr/>
        </p:nvSpPr>
        <p:spPr>
          <a:xfrm flipH="1">
            <a:off x="7340183" y="6517478"/>
            <a:ext cx="2498862" cy="495652"/>
          </a:xfrm>
          <a:prstGeom prst="line">
            <a:avLst/>
          </a:prstGeom>
          <a:ln w="9525" cap="rnd">
            <a:solidFill>
              <a:srgbClr val="B4B4B4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5" name="Group 15"/>
          <p:cNvGrpSpPr/>
          <p:nvPr/>
        </p:nvGrpSpPr>
        <p:grpSpPr>
          <a:xfrm>
            <a:off x="10086060" y="7660480"/>
            <a:ext cx="3066514" cy="517093"/>
            <a:chOff x="0" y="0"/>
            <a:chExt cx="4088686" cy="689458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4088730" cy="689509"/>
            </a:xfrm>
            <a:custGeom>
              <a:avLst/>
              <a:gdLst/>
              <a:ahLst/>
              <a:cxnLst/>
              <a:rect l="l" t="t" r="r" b="b"/>
              <a:pathLst>
                <a:path w="4088730" h="689509">
                  <a:moveTo>
                    <a:pt x="0" y="0"/>
                  </a:moveTo>
                  <a:lnTo>
                    <a:pt x="4088730" y="0"/>
                  </a:lnTo>
                  <a:lnTo>
                    <a:pt x="4088730" y="689509"/>
                  </a:lnTo>
                  <a:lnTo>
                    <a:pt x="0" y="689509"/>
                  </a:lnTo>
                  <a:close/>
                </a:path>
              </a:pathLst>
            </a:custGeom>
            <a:solidFill>
              <a:srgbClr val="B4B4B4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0" y="0"/>
              <a:ext cx="4088686" cy="689458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2160"/>
                </a:lnSpc>
              </a:pPr>
              <a:r>
                <a:rPr lang="en-US" sz="1600" b="1" err="1">
                  <a:solidFill>
                    <a:srgbClr val="00444E"/>
                  </a:solidFill>
                  <a:latin typeface="Century Gothic Paneuropean Bold"/>
                  <a:ea typeface="+mn-lt"/>
                  <a:cs typeface="Century Gothic Paneuropean Bold"/>
                  <a:sym typeface="Century Gothic Paneuropean Bold"/>
                </a:rPr>
                <a:t>Capteur</a:t>
              </a:r>
              <a:r>
                <a:rPr lang="en-US" sz="1600" b="1" dirty="0">
                  <a:solidFill>
                    <a:srgbClr val="00444E"/>
                  </a:solidFill>
                  <a:latin typeface="Century Gothic Paneuropean Bold"/>
                  <a:ea typeface="+mn-lt"/>
                  <a:cs typeface="Century Gothic Paneuropean Bold"/>
                  <a:sym typeface="Century Gothic Paneuropean Bold"/>
                </a:rPr>
                <a:t> de Porte </a:t>
              </a:r>
              <a:r>
                <a:rPr lang="en-US" sz="1600" b="1" err="1">
                  <a:solidFill>
                    <a:srgbClr val="00444E"/>
                  </a:solidFill>
                  <a:latin typeface="Century Gothic Paneuropean Bold"/>
                  <a:ea typeface="+mn-lt"/>
                  <a:cs typeface="Century Gothic Paneuropean Bold"/>
                  <a:sym typeface="Century Gothic Paneuropean Bold"/>
                </a:rPr>
                <a:t>ou</a:t>
              </a:r>
              <a:r>
                <a:rPr lang="en-US" sz="1600" b="1" dirty="0">
                  <a:solidFill>
                    <a:srgbClr val="00444E"/>
                  </a:solidFill>
                  <a:latin typeface="Century Gothic Paneuropean Bold"/>
                  <a:ea typeface="+mn-lt"/>
                  <a:cs typeface="Century Gothic Paneuropean Bold"/>
                  <a:sym typeface="Century Gothic Paneuropean Bold"/>
                </a:rPr>
                <a:t> Trappe</a:t>
              </a:r>
              <a:endParaRPr lang="en-US" sz="1600">
                <a:ea typeface="Calibri"/>
                <a:cs typeface="Calibri"/>
              </a:endParaRPr>
            </a:p>
          </p:txBody>
        </p:sp>
      </p:grpSp>
      <p:sp>
        <p:nvSpPr>
          <p:cNvPr id="18" name="AutoShape 18"/>
          <p:cNvSpPr/>
          <p:nvPr/>
        </p:nvSpPr>
        <p:spPr>
          <a:xfrm>
            <a:off x="6781025" y="7627925"/>
            <a:ext cx="3305035" cy="291102"/>
          </a:xfrm>
          <a:prstGeom prst="line">
            <a:avLst/>
          </a:prstGeom>
          <a:ln w="9525" cap="rnd">
            <a:solidFill>
              <a:srgbClr val="B4B4B4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9" name="Freeform 19"/>
          <p:cNvSpPr/>
          <p:nvPr/>
        </p:nvSpPr>
        <p:spPr>
          <a:xfrm>
            <a:off x="1028700" y="4282389"/>
            <a:ext cx="7707317" cy="4730366"/>
          </a:xfrm>
          <a:custGeom>
            <a:avLst/>
            <a:gdLst/>
            <a:ahLst/>
            <a:cxnLst/>
            <a:rect l="l" t="t" r="r" b="b"/>
            <a:pathLst>
              <a:path w="7707317" h="4730366">
                <a:moveTo>
                  <a:pt x="0" y="0"/>
                </a:moveTo>
                <a:lnTo>
                  <a:pt x="7707317" y="0"/>
                </a:lnTo>
                <a:lnTo>
                  <a:pt x="7707317" y="4730366"/>
                </a:lnTo>
                <a:lnTo>
                  <a:pt x="0" y="47303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2380699" y="4397398"/>
            <a:ext cx="669654" cy="669654"/>
          </a:xfrm>
          <a:custGeom>
            <a:avLst/>
            <a:gdLst/>
            <a:ahLst/>
            <a:cxnLst/>
            <a:rect l="l" t="t" r="r" b="b"/>
            <a:pathLst>
              <a:path w="669654" h="669654">
                <a:moveTo>
                  <a:pt x="0" y="0"/>
                </a:moveTo>
                <a:lnTo>
                  <a:pt x="669654" y="0"/>
                </a:lnTo>
                <a:lnTo>
                  <a:pt x="669654" y="669654"/>
                </a:lnTo>
                <a:lnTo>
                  <a:pt x="0" y="66965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12914206" y="6217068"/>
            <a:ext cx="566622" cy="566622"/>
          </a:xfrm>
          <a:custGeom>
            <a:avLst/>
            <a:gdLst/>
            <a:ahLst/>
            <a:cxnLst/>
            <a:rect l="l" t="t" r="r" b="b"/>
            <a:pathLst>
              <a:path w="566622" h="566622">
                <a:moveTo>
                  <a:pt x="0" y="0"/>
                </a:moveTo>
                <a:lnTo>
                  <a:pt x="566623" y="0"/>
                </a:lnTo>
                <a:lnTo>
                  <a:pt x="566623" y="566622"/>
                </a:lnTo>
                <a:lnTo>
                  <a:pt x="0" y="5666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13170979" y="7627925"/>
            <a:ext cx="561046" cy="553609"/>
          </a:xfrm>
          <a:custGeom>
            <a:avLst/>
            <a:gdLst/>
            <a:ahLst/>
            <a:cxnLst/>
            <a:rect l="l" t="t" r="r" b="b"/>
            <a:pathLst>
              <a:path w="561046" h="553609">
                <a:moveTo>
                  <a:pt x="0" y="0"/>
                </a:moveTo>
                <a:lnTo>
                  <a:pt x="561046" y="0"/>
                </a:lnTo>
                <a:lnTo>
                  <a:pt x="561046" y="553609"/>
                </a:lnTo>
                <a:lnTo>
                  <a:pt x="0" y="55360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671" b="-671"/>
            </a:stretch>
          </a:blipFill>
        </p:spPr>
      </p:sp>
      <p:sp>
        <p:nvSpPr>
          <p:cNvPr id="23" name="TextBox 23"/>
          <p:cNvSpPr txBox="1"/>
          <p:nvPr/>
        </p:nvSpPr>
        <p:spPr>
          <a:xfrm>
            <a:off x="9844151" y="5212798"/>
            <a:ext cx="4672871" cy="5546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60"/>
              </a:lnSpc>
            </a:pP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Surveillance de la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consommation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et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détection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des vols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ou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fuites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potentielles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.</a:t>
            </a:r>
            <a:endParaRPr lang="en-US" dirty="0"/>
          </a:p>
        </p:txBody>
      </p:sp>
      <p:sp>
        <p:nvSpPr>
          <p:cNvPr id="24" name="TextBox 24"/>
          <p:cNvSpPr txBox="1"/>
          <p:nvPr/>
        </p:nvSpPr>
        <p:spPr>
          <a:xfrm>
            <a:off x="9844151" y="6918417"/>
            <a:ext cx="5382939" cy="5546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60"/>
              </a:lnSpc>
            </a:pP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Assurent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que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les zones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sensibles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,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passagers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ou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cargaison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,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restent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dans les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limites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de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sécurité</a:t>
            </a:r>
            <a:r>
              <a:rPr lang="en-US" sz="18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.</a:t>
            </a:r>
            <a:endParaRPr lang="en-US" dirty="0"/>
          </a:p>
        </p:txBody>
      </p:sp>
      <p:sp>
        <p:nvSpPr>
          <p:cNvPr id="25" name="TextBox 25"/>
          <p:cNvSpPr txBox="1"/>
          <p:nvPr/>
        </p:nvSpPr>
        <p:spPr>
          <a:xfrm>
            <a:off x="10086060" y="8352984"/>
            <a:ext cx="6552210" cy="5532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60"/>
              </a:lnSpc>
            </a:pP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Alertes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en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temps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réel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à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chaque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ouverture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ou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fermeture du véhicule</a:t>
            </a:r>
            <a:r>
              <a:rPr lang="en-US" sz="18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.</a:t>
            </a:r>
            <a:endParaRPr lang="en-US" dirty="0"/>
          </a:p>
        </p:txBody>
      </p:sp>
      <p:sp>
        <p:nvSpPr>
          <p:cNvPr id="26" name="TextBox 26"/>
          <p:cNvSpPr txBox="1"/>
          <p:nvPr/>
        </p:nvSpPr>
        <p:spPr>
          <a:xfrm>
            <a:off x="1028700" y="1520909"/>
            <a:ext cx="11378050" cy="13663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464"/>
              </a:lnSpc>
            </a:pPr>
            <a:r>
              <a:rPr lang="en-US" sz="3900" b="1" dirty="0" err="1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Optimisation</a:t>
            </a:r>
            <a:r>
              <a:rPr lang="en-US" sz="3900" b="1" dirty="0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 des </a:t>
            </a:r>
            <a:r>
              <a:rPr lang="en-US" sz="3900" b="1" dirty="0" err="1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Opérations</a:t>
            </a:r>
            <a:r>
              <a:rPr lang="en-US" sz="3900" b="1" dirty="0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 grâce aux </a:t>
            </a:r>
            <a:r>
              <a:rPr lang="en-US" sz="3900" b="1" dirty="0" err="1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Capteurs</a:t>
            </a:r>
            <a:r>
              <a:rPr lang="en-US" sz="3900" b="1" dirty="0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 </a:t>
            </a:r>
            <a:r>
              <a:rPr lang="en-US" sz="3900" b="1" dirty="0" err="1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Avancés</a:t>
            </a:r>
            <a:endParaRPr lang="en-US" dirty="0" err="1"/>
          </a:p>
        </p:txBody>
      </p:sp>
      <p:sp>
        <p:nvSpPr>
          <p:cNvPr id="27" name="TextBox 27"/>
          <p:cNvSpPr txBox="1"/>
          <p:nvPr/>
        </p:nvSpPr>
        <p:spPr>
          <a:xfrm>
            <a:off x="1028700" y="3058483"/>
            <a:ext cx="9006762" cy="941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24"/>
              </a:lnSpc>
            </a:pP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La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plateforme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va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au-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delà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du simple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suivi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GPS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en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intégrant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une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large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variété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de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capteurs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,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offrant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aux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opérateurs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une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maîtrise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complète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et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une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visibilité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accrue sur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leur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flotte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3762" y="1028700"/>
            <a:ext cx="17045982" cy="8229600"/>
            <a:chOff x="0" y="0"/>
            <a:chExt cx="4489477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489477" cy="2167467"/>
            </a:xfrm>
            <a:custGeom>
              <a:avLst/>
              <a:gdLst/>
              <a:ahLst/>
              <a:cxnLst/>
              <a:rect l="l" t="t" r="r" b="b"/>
              <a:pathLst>
                <a:path w="4489477" h="2167467">
                  <a:moveTo>
                    <a:pt x="0" y="0"/>
                  </a:moveTo>
                  <a:lnTo>
                    <a:pt x="4489477" y="0"/>
                  </a:lnTo>
                  <a:lnTo>
                    <a:pt x="4489477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EDEDED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4489477" cy="21674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6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35589" y="8308289"/>
            <a:ext cx="1905000" cy="441160"/>
            <a:chOff x="0" y="0"/>
            <a:chExt cx="2540000" cy="58821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540000" cy="588264"/>
            </a:xfrm>
            <a:custGeom>
              <a:avLst/>
              <a:gdLst/>
              <a:ahLst/>
              <a:cxnLst/>
              <a:rect l="l" t="t" r="r" b="b"/>
              <a:pathLst>
                <a:path w="2540000" h="588264">
                  <a:moveTo>
                    <a:pt x="0" y="0"/>
                  </a:moveTo>
                  <a:lnTo>
                    <a:pt x="2540000" y="0"/>
                  </a:lnTo>
                  <a:lnTo>
                    <a:pt x="2540000" y="588264"/>
                  </a:lnTo>
                  <a:lnTo>
                    <a:pt x="0" y="5882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7493" b="-17485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11247462" y="4721095"/>
            <a:ext cx="5867400" cy="4046038"/>
            <a:chOff x="0" y="0"/>
            <a:chExt cx="7823200" cy="539471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823200" cy="5394706"/>
            </a:xfrm>
            <a:custGeom>
              <a:avLst/>
              <a:gdLst/>
              <a:ahLst/>
              <a:cxnLst/>
              <a:rect l="l" t="t" r="r" b="b"/>
              <a:pathLst>
                <a:path w="7823200" h="5394706">
                  <a:moveTo>
                    <a:pt x="0" y="0"/>
                  </a:moveTo>
                  <a:lnTo>
                    <a:pt x="7823200" y="0"/>
                  </a:lnTo>
                  <a:lnTo>
                    <a:pt x="7823200" y="5394706"/>
                  </a:lnTo>
                  <a:lnTo>
                    <a:pt x="0" y="53947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653" r="-1653"/>
              </a:stretch>
            </a:blipFill>
          </p:spPr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9620250" y="5687168"/>
            <a:ext cx="1733550" cy="1733550"/>
            <a:chOff x="0" y="0"/>
            <a:chExt cx="2311400" cy="2311400"/>
          </a:xfrm>
        </p:grpSpPr>
        <p:sp>
          <p:nvSpPr>
            <p:cNvPr id="10" name="Freeform 10" descr="A grey rectangular device with gold connectors  AI-generated content may be incorrect."/>
            <p:cNvSpPr/>
            <p:nvPr/>
          </p:nvSpPr>
          <p:spPr>
            <a:xfrm>
              <a:off x="0" y="0"/>
              <a:ext cx="2311400" cy="2311400"/>
            </a:xfrm>
            <a:custGeom>
              <a:avLst/>
              <a:gdLst/>
              <a:ahLst/>
              <a:cxnLst/>
              <a:rect l="l" t="t" r="r" b="b"/>
              <a:pathLst>
                <a:path w="2311400" h="2311400">
                  <a:moveTo>
                    <a:pt x="0" y="0"/>
                  </a:moveTo>
                  <a:lnTo>
                    <a:pt x="2311400" y="0"/>
                  </a:lnTo>
                  <a:lnTo>
                    <a:pt x="2311400" y="2311400"/>
                  </a:lnTo>
                  <a:lnTo>
                    <a:pt x="0" y="2311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grpSp>
        <p:nvGrpSpPr>
          <p:cNvPr id="11" name="Group 11"/>
          <p:cNvGrpSpPr>
            <a:grpSpLocks noChangeAspect="1"/>
          </p:cNvGrpSpPr>
          <p:nvPr/>
        </p:nvGrpSpPr>
        <p:grpSpPr>
          <a:xfrm>
            <a:off x="9574151" y="7511667"/>
            <a:ext cx="1673311" cy="1255466"/>
            <a:chOff x="0" y="0"/>
            <a:chExt cx="2231081" cy="1673955"/>
          </a:xfrm>
        </p:grpSpPr>
        <p:sp>
          <p:nvSpPr>
            <p:cNvPr id="12" name="Freeform 12" descr="A black rectangular object with gold text  AI-generated content may be incorrect."/>
            <p:cNvSpPr/>
            <p:nvPr/>
          </p:nvSpPr>
          <p:spPr>
            <a:xfrm>
              <a:off x="0" y="0"/>
              <a:ext cx="2231136" cy="1673987"/>
            </a:xfrm>
            <a:custGeom>
              <a:avLst/>
              <a:gdLst/>
              <a:ahLst/>
              <a:cxnLst/>
              <a:rect l="l" t="t" r="r" b="b"/>
              <a:pathLst>
                <a:path w="2231136" h="1673987">
                  <a:moveTo>
                    <a:pt x="0" y="0"/>
                  </a:moveTo>
                  <a:lnTo>
                    <a:pt x="2231136" y="0"/>
                  </a:lnTo>
                  <a:lnTo>
                    <a:pt x="2231136" y="1673987"/>
                  </a:lnTo>
                  <a:lnTo>
                    <a:pt x="0" y="16739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43627" t="-25105" r="-46272" b="-28080"/>
              </a:stretch>
            </a:blipFill>
          </p:spPr>
        </p:sp>
      </p:grpSp>
      <p:grpSp>
        <p:nvGrpSpPr>
          <p:cNvPr id="13" name="Group 13"/>
          <p:cNvGrpSpPr>
            <a:grpSpLocks noChangeAspect="1"/>
          </p:cNvGrpSpPr>
          <p:nvPr/>
        </p:nvGrpSpPr>
        <p:grpSpPr>
          <a:xfrm>
            <a:off x="7080431" y="8457052"/>
            <a:ext cx="1588105" cy="222017"/>
            <a:chOff x="0" y="0"/>
            <a:chExt cx="2117473" cy="296023"/>
          </a:xfrm>
        </p:grpSpPr>
        <p:sp>
          <p:nvSpPr>
            <p:cNvPr id="14" name="Freeform 14" descr="A red light on a black background  AI-generated content may be incorrect."/>
            <p:cNvSpPr/>
            <p:nvPr/>
          </p:nvSpPr>
          <p:spPr>
            <a:xfrm>
              <a:off x="0" y="0"/>
              <a:ext cx="2117471" cy="296037"/>
            </a:xfrm>
            <a:custGeom>
              <a:avLst/>
              <a:gdLst/>
              <a:ahLst/>
              <a:cxnLst/>
              <a:rect l="l" t="t" r="r" b="b"/>
              <a:pathLst>
                <a:path w="2117471" h="296037">
                  <a:moveTo>
                    <a:pt x="0" y="0"/>
                  </a:moveTo>
                  <a:lnTo>
                    <a:pt x="2117471" y="0"/>
                  </a:lnTo>
                  <a:lnTo>
                    <a:pt x="2117471" y="296037"/>
                  </a:lnTo>
                  <a:lnTo>
                    <a:pt x="0" y="2960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380" r="-380" b="4"/>
              </a:stretch>
            </a:blipFill>
          </p:spPr>
        </p:sp>
      </p:grpSp>
      <p:grpSp>
        <p:nvGrpSpPr>
          <p:cNvPr id="15" name="Group 15"/>
          <p:cNvGrpSpPr>
            <a:grpSpLocks noChangeAspect="1"/>
          </p:cNvGrpSpPr>
          <p:nvPr/>
        </p:nvGrpSpPr>
        <p:grpSpPr>
          <a:xfrm>
            <a:off x="3221564" y="8164654"/>
            <a:ext cx="1559453" cy="584795"/>
            <a:chOff x="0" y="0"/>
            <a:chExt cx="2079271" cy="779727"/>
          </a:xfrm>
        </p:grpSpPr>
        <p:sp>
          <p:nvSpPr>
            <p:cNvPr id="16" name="Freeform 16" descr="A blue text on a black background  AI-generated content may be incorrect."/>
            <p:cNvSpPr/>
            <p:nvPr/>
          </p:nvSpPr>
          <p:spPr>
            <a:xfrm>
              <a:off x="0" y="0"/>
              <a:ext cx="2079244" cy="779780"/>
            </a:xfrm>
            <a:custGeom>
              <a:avLst/>
              <a:gdLst/>
              <a:ahLst/>
              <a:cxnLst/>
              <a:rect l="l" t="t" r="r" b="b"/>
              <a:pathLst>
                <a:path w="2079244" h="779780">
                  <a:moveTo>
                    <a:pt x="0" y="0"/>
                  </a:moveTo>
                  <a:lnTo>
                    <a:pt x="2079244" y="0"/>
                  </a:lnTo>
                  <a:lnTo>
                    <a:pt x="2079244" y="779780"/>
                  </a:lnTo>
                  <a:lnTo>
                    <a:pt x="0" y="7797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133" r="-1" b="-126"/>
              </a:stretch>
            </a:blipFill>
          </p:spPr>
        </p:sp>
      </p:grpSp>
      <p:grpSp>
        <p:nvGrpSpPr>
          <p:cNvPr id="17" name="Group 17"/>
          <p:cNvGrpSpPr>
            <a:grpSpLocks noChangeAspect="1"/>
          </p:cNvGrpSpPr>
          <p:nvPr/>
        </p:nvGrpSpPr>
        <p:grpSpPr>
          <a:xfrm>
            <a:off x="4904842" y="8082354"/>
            <a:ext cx="1994791" cy="684779"/>
            <a:chOff x="0" y="0"/>
            <a:chExt cx="2659721" cy="913039"/>
          </a:xfrm>
        </p:grpSpPr>
        <p:sp>
          <p:nvSpPr>
            <p:cNvPr id="18" name="Freeform 18" descr="A red wifi symbol on a black background  AI-generated content may be incorrect."/>
            <p:cNvSpPr/>
            <p:nvPr/>
          </p:nvSpPr>
          <p:spPr>
            <a:xfrm>
              <a:off x="0" y="0"/>
              <a:ext cx="2659761" cy="913003"/>
            </a:xfrm>
            <a:custGeom>
              <a:avLst/>
              <a:gdLst/>
              <a:ahLst/>
              <a:cxnLst/>
              <a:rect l="l" t="t" r="r" b="b"/>
              <a:pathLst>
                <a:path w="2659761" h="913003">
                  <a:moveTo>
                    <a:pt x="0" y="0"/>
                  </a:moveTo>
                  <a:lnTo>
                    <a:pt x="2659761" y="0"/>
                  </a:lnTo>
                  <a:lnTo>
                    <a:pt x="2659761" y="913003"/>
                  </a:lnTo>
                  <a:lnTo>
                    <a:pt x="0" y="9130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1" b="-3"/>
              </a:stretch>
            </a:blipFill>
          </p:spPr>
        </p:sp>
      </p:grpSp>
      <p:sp>
        <p:nvSpPr>
          <p:cNvPr id="19" name="TextBox 19"/>
          <p:cNvSpPr txBox="1"/>
          <p:nvPr/>
        </p:nvSpPr>
        <p:spPr>
          <a:xfrm>
            <a:off x="5748142" y="1518753"/>
            <a:ext cx="6791716" cy="1189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64"/>
              </a:lnSpc>
            </a:pPr>
            <a:r>
              <a:rPr lang="en-US" sz="3400" b="1" dirty="0" err="1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Principaux</a:t>
            </a:r>
            <a:r>
              <a:rPr lang="en-US" sz="3400" b="1" dirty="0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 fabricants de </a:t>
            </a:r>
            <a:r>
              <a:rPr lang="en-US" sz="3400" b="1" dirty="0" err="1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balises</a:t>
            </a:r>
            <a:r>
              <a:rPr lang="en-US" sz="3400" b="1" dirty="0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 </a:t>
            </a:r>
            <a:r>
              <a:rPr lang="en-US" sz="3400" b="1" dirty="0" err="1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télématiques</a:t>
            </a:r>
            <a:endParaRPr lang="en-US" dirty="0" err="1"/>
          </a:p>
        </p:txBody>
      </p:sp>
      <p:sp>
        <p:nvSpPr>
          <p:cNvPr id="20" name="TextBox 20"/>
          <p:cNvSpPr txBox="1"/>
          <p:nvPr/>
        </p:nvSpPr>
        <p:spPr>
          <a:xfrm>
            <a:off x="1135589" y="3062776"/>
            <a:ext cx="8250001" cy="8367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60"/>
              </a:lnSpc>
            </a:pP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La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plateforme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télématique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fonctionne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parfaitement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avec le matériel des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meilleurs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fabricants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mondiaux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,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offrant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une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flexibilité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totale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pour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choisir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les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appareils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adaptés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à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vos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besoins</a:t>
            </a:r>
            <a:r>
              <a:rPr lang="en-US" sz="18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.</a:t>
            </a:r>
            <a:endParaRPr lang="en-US" dirty="0"/>
          </a:p>
        </p:txBody>
      </p:sp>
      <p:sp>
        <p:nvSpPr>
          <p:cNvPr id="21" name="TextBox 21"/>
          <p:cNvSpPr txBox="1"/>
          <p:nvPr/>
        </p:nvSpPr>
        <p:spPr>
          <a:xfrm>
            <a:off x="1135589" y="4198065"/>
            <a:ext cx="8122953" cy="11108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60"/>
              </a:lnSpc>
            </a:pPr>
            <a:r>
              <a:rPr lang="en-US" b="1" dirty="0" err="1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Compatibilité</a:t>
            </a:r>
            <a:r>
              <a:rPr lang="en-US" b="1" dirty="0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 </a:t>
            </a:r>
            <a:r>
              <a:rPr lang="en-US" b="1" dirty="0" err="1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Étendue</a:t>
            </a:r>
            <a:br>
              <a:rPr lang="en-US" b="1" dirty="0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</a:rPr>
            </a:br>
            <a:r>
              <a:rPr lang="en-US" sz="1600" dirty="0">
                <a:solidFill>
                  <a:srgbClr val="00444E"/>
                </a:solidFill>
                <a:latin typeface="Century Gothic Paneuropean"/>
                <a:cs typeface="Century Gothic Paneuropean"/>
                <a:sym typeface="Century Gothic Paneuropean Bold"/>
              </a:rPr>
              <a:t> La </a:t>
            </a:r>
            <a:r>
              <a:rPr lang="en-US" sz="1600" dirty="0" err="1">
                <a:solidFill>
                  <a:srgbClr val="00444E"/>
                </a:solidFill>
                <a:latin typeface="Century Gothic Paneuropean"/>
                <a:cs typeface="Century Gothic Paneuropean"/>
                <a:sym typeface="Century Gothic Paneuropean"/>
              </a:rPr>
              <a:t>plateforme</a:t>
            </a:r>
            <a:r>
              <a:rPr lang="en-US" sz="1600" dirty="0">
                <a:solidFill>
                  <a:srgbClr val="00444E"/>
                </a:solidFill>
                <a:latin typeface="Century Gothic Paneuropean"/>
                <a:cs typeface="Century Gothic Paneuropean"/>
                <a:sym typeface="Century Gothic Paneuropean"/>
              </a:rPr>
              <a:t> </a:t>
            </a:r>
            <a:r>
              <a:rPr lang="en-US" sz="1600" dirty="0" err="1">
                <a:solidFill>
                  <a:srgbClr val="00444E"/>
                </a:solidFill>
                <a:latin typeface="Century Gothic Paneuropean"/>
                <a:cs typeface="Century Gothic Paneuropean"/>
                <a:sym typeface="Century Gothic Paneuropean"/>
              </a:rPr>
              <a:t>prend</a:t>
            </a:r>
            <a:r>
              <a:rPr lang="en-US" sz="1600" dirty="0">
                <a:solidFill>
                  <a:srgbClr val="00444E"/>
                </a:solidFill>
                <a:latin typeface="Century Gothic Paneuropean"/>
                <a:cs typeface="Century Gothic Paneuropean"/>
                <a:sym typeface="Century Gothic Paneuropean"/>
              </a:rPr>
              <a:t> </a:t>
            </a:r>
            <a:r>
              <a:rPr lang="en-US" sz="1600" dirty="0" err="1">
                <a:solidFill>
                  <a:srgbClr val="00444E"/>
                </a:solidFill>
                <a:latin typeface="Century Gothic Paneuropean"/>
                <a:cs typeface="Century Gothic Paneuropean"/>
                <a:sym typeface="Century Gothic Paneuropean"/>
              </a:rPr>
              <a:t>en</a:t>
            </a:r>
            <a:r>
              <a:rPr lang="en-US" sz="1600" dirty="0">
                <a:solidFill>
                  <a:srgbClr val="00444E"/>
                </a:solidFill>
                <a:latin typeface="Century Gothic Paneuropean"/>
                <a:cs typeface="Century Gothic Paneuropean"/>
                <a:sym typeface="Century Gothic Paneuropean"/>
              </a:rPr>
              <a:t> charge de </a:t>
            </a:r>
            <a:r>
              <a:rPr lang="en-US" sz="1600" dirty="0" err="1">
                <a:solidFill>
                  <a:srgbClr val="00444E"/>
                </a:solidFill>
                <a:latin typeface="Century Gothic Paneuropean"/>
                <a:cs typeface="Century Gothic Paneuropean"/>
                <a:sym typeface="Century Gothic Paneuropean"/>
              </a:rPr>
              <a:t>nombreuses</a:t>
            </a:r>
            <a:r>
              <a:rPr lang="en-US" sz="1600" dirty="0">
                <a:solidFill>
                  <a:srgbClr val="00444E"/>
                </a:solidFill>
                <a:latin typeface="Century Gothic Paneuropean"/>
                <a:cs typeface="Century Gothic Paneuropean"/>
                <a:sym typeface="Century Gothic Paneuropean"/>
              </a:rPr>
              <a:t> marques de </a:t>
            </a:r>
            <a:r>
              <a:rPr lang="en-US" sz="1600" dirty="0" err="1">
                <a:solidFill>
                  <a:srgbClr val="00444E"/>
                </a:solidFill>
                <a:latin typeface="Century Gothic Paneuropean"/>
                <a:cs typeface="Century Gothic Paneuropean"/>
                <a:sym typeface="Century Gothic Paneuropean"/>
              </a:rPr>
              <a:t>confiance</a:t>
            </a:r>
            <a:r>
              <a:rPr lang="en-US" sz="1600" dirty="0">
                <a:solidFill>
                  <a:srgbClr val="00444E"/>
                </a:solidFill>
                <a:latin typeface="Century Gothic Paneuropean"/>
                <a:cs typeface="Century Gothic Paneuropean"/>
                <a:sym typeface="Century Gothic Paneuropean"/>
              </a:rPr>
              <a:t>, </a:t>
            </a:r>
            <a:r>
              <a:rPr lang="en-US" sz="1600" dirty="0" err="1">
                <a:solidFill>
                  <a:srgbClr val="00444E"/>
                </a:solidFill>
                <a:latin typeface="Century Gothic Paneuropean"/>
                <a:cs typeface="Century Gothic Paneuropean"/>
                <a:sym typeface="Century Gothic Paneuropean"/>
              </a:rPr>
              <a:t>notamment</a:t>
            </a:r>
            <a:r>
              <a:rPr lang="en-US" sz="1600" dirty="0">
                <a:solidFill>
                  <a:srgbClr val="00444E"/>
                </a:solidFill>
                <a:latin typeface="Century Gothic Paneuropean"/>
                <a:cs typeface="Century Gothic Paneuropean"/>
                <a:sym typeface="Century Gothic Paneuropean"/>
              </a:rPr>
              <a:t> :</a:t>
            </a:r>
            <a:br>
              <a:rPr lang="en-US" sz="1600" dirty="0">
                <a:solidFill>
                  <a:srgbClr val="00444E"/>
                </a:solidFill>
                <a:latin typeface="Century Gothic Paneuropean"/>
                <a:cs typeface="Century Gothic Paneuropean"/>
              </a:rPr>
            </a:br>
            <a:r>
              <a:rPr lang="en-US" sz="1600" b="1" dirty="0">
                <a:solidFill>
                  <a:srgbClr val="00444E"/>
                </a:solidFill>
                <a:latin typeface="Century Gothic Paneuropean"/>
                <a:cs typeface="Century Gothic Paneuropean"/>
                <a:sym typeface="Century Gothic Paneuropean"/>
              </a:rPr>
              <a:t> </a:t>
            </a:r>
            <a:r>
              <a:rPr lang="en-US" sz="1600" b="1" dirty="0" err="1">
                <a:solidFill>
                  <a:srgbClr val="00444E"/>
                </a:solidFill>
                <a:latin typeface="Century Gothic Paneuropean"/>
                <a:cs typeface="Century Gothic Paneuropean"/>
                <a:sym typeface="Century Gothic Paneuropean Bold"/>
              </a:rPr>
              <a:t>Teltonika</a:t>
            </a:r>
            <a:r>
              <a:rPr lang="en-US" sz="1600" b="1" dirty="0">
                <a:solidFill>
                  <a:srgbClr val="00444E"/>
                </a:solidFill>
                <a:latin typeface="Century Gothic Paneuropean"/>
                <a:cs typeface="Century Gothic Paneuropean"/>
                <a:sym typeface="Century Gothic Paneuropean Bold"/>
              </a:rPr>
              <a:t>, </a:t>
            </a:r>
            <a:r>
              <a:rPr lang="en-US" sz="1600" b="1" dirty="0" err="1">
                <a:solidFill>
                  <a:srgbClr val="00444E"/>
                </a:solidFill>
                <a:latin typeface="Century Gothic Paneuropean"/>
                <a:cs typeface="Century Gothic Paneuropean"/>
                <a:sym typeface="Century Gothic Paneuropean Bold"/>
              </a:rPr>
              <a:t>Queclink</a:t>
            </a:r>
            <a:r>
              <a:rPr lang="en-US" sz="1600" b="1" dirty="0">
                <a:solidFill>
                  <a:srgbClr val="00444E"/>
                </a:solidFill>
                <a:latin typeface="Century Gothic Paneuropean"/>
                <a:cs typeface="Century Gothic Paneuropean"/>
                <a:sym typeface="Century Gothic Paneuropean Bold"/>
              </a:rPr>
              <a:t>, </a:t>
            </a:r>
            <a:r>
              <a:rPr lang="en-US" sz="1600" b="1" dirty="0" err="1">
                <a:solidFill>
                  <a:srgbClr val="00444E"/>
                </a:solidFill>
                <a:latin typeface="Century Gothic Paneuropean"/>
                <a:cs typeface="Century Gothic Paneuropean"/>
                <a:sym typeface="Century Gothic Paneuropean Bold"/>
              </a:rPr>
              <a:t>Ruptela</a:t>
            </a:r>
            <a:r>
              <a:rPr lang="en-US" sz="1600" b="1" dirty="0">
                <a:solidFill>
                  <a:srgbClr val="00444E"/>
                </a:solidFill>
                <a:latin typeface="Century Gothic Paneuropean"/>
                <a:cs typeface="Century Gothic Paneuropean"/>
                <a:sym typeface="Century Gothic Paneuropean Bold"/>
              </a:rPr>
              <a:t>, </a:t>
            </a:r>
            <a:r>
              <a:rPr lang="en-US" sz="1600" b="1" dirty="0" err="1">
                <a:solidFill>
                  <a:srgbClr val="00444E"/>
                </a:solidFill>
                <a:latin typeface="Century Gothic Paneuropean"/>
                <a:cs typeface="Century Gothic Paneuropean"/>
                <a:sym typeface="Century Gothic Paneuropean Bold"/>
              </a:rPr>
              <a:t>Concox</a:t>
            </a:r>
            <a:r>
              <a:rPr lang="en-US" sz="1600" b="1" dirty="0">
                <a:solidFill>
                  <a:srgbClr val="00444E"/>
                </a:solidFill>
                <a:latin typeface="Century Gothic Paneuropean"/>
                <a:cs typeface="Century Gothic Paneuropean"/>
                <a:sym typeface="Century Gothic Paneuropean Bold"/>
              </a:rPr>
              <a:t>, </a:t>
            </a:r>
            <a:r>
              <a:rPr lang="en-US" sz="1600" b="1" dirty="0" err="1">
                <a:solidFill>
                  <a:srgbClr val="00444E"/>
                </a:solidFill>
                <a:latin typeface="Century Gothic Paneuropean"/>
                <a:cs typeface="Century Gothic Paneuropean"/>
                <a:sym typeface="Century Gothic Paneuropean Bold"/>
              </a:rPr>
              <a:t>Meitrack</a:t>
            </a:r>
            <a:r>
              <a:rPr lang="en-US" sz="1600" b="1" dirty="0">
                <a:solidFill>
                  <a:srgbClr val="00444E"/>
                </a:solidFill>
                <a:latin typeface="Century Gothic Paneuropean"/>
                <a:cs typeface="Century Gothic Paneuropean"/>
                <a:sym typeface="Century Gothic Paneuropean Bold"/>
              </a:rPr>
              <a:t>, </a:t>
            </a:r>
            <a:r>
              <a:rPr lang="en-US" sz="1600" b="1" dirty="0" err="1">
                <a:solidFill>
                  <a:srgbClr val="00444E"/>
                </a:solidFill>
                <a:latin typeface="Century Gothic Paneuropean"/>
                <a:cs typeface="Century Gothic Paneuropean"/>
                <a:sym typeface="Century Gothic Paneuropean Bold"/>
              </a:rPr>
              <a:t>Topflytech</a:t>
            </a:r>
            <a:r>
              <a:rPr lang="en-US" sz="1600" dirty="0">
                <a:solidFill>
                  <a:srgbClr val="00444E"/>
                </a:solidFill>
                <a:latin typeface="Century Gothic Paneuropean"/>
                <a:cs typeface="Century Gothic Paneuropean"/>
                <a:sym typeface="Century Gothic Paneuropean"/>
              </a:rPr>
              <a:t>, et bien </a:t>
            </a:r>
            <a:r>
              <a:rPr lang="en-US" sz="1600" dirty="0" err="1">
                <a:solidFill>
                  <a:srgbClr val="00444E"/>
                </a:solidFill>
                <a:latin typeface="Century Gothic Paneuropean"/>
                <a:cs typeface="Century Gothic Paneuropean"/>
                <a:sym typeface="Century Gothic Paneuropean"/>
              </a:rPr>
              <a:t>d’autres</a:t>
            </a:r>
            <a:r>
              <a:rPr lang="en-US" sz="1600" dirty="0">
                <a:solidFill>
                  <a:srgbClr val="00444E"/>
                </a:solidFill>
                <a:latin typeface="Century Gothic Paneuropean"/>
                <a:cs typeface="Century Gothic Paneuropean"/>
                <a:sym typeface="Century Gothic Paneuropean"/>
              </a:rPr>
              <a:t>.</a:t>
            </a:r>
            <a:endParaRPr lang="en-US" sz="1600" dirty="0">
              <a:solidFill>
                <a:srgbClr val="00444E"/>
              </a:solidFill>
              <a:latin typeface="Century Gothic Paneuropean"/>
              <a:cs typeface="Century Gothic Paneuropean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1155389" y="5557774"/>
            <a:ext cx="7264237" cy="12567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60"/>
              </a:lnSpc>
            </a:pPr>
            <a:r>
              <a:rPr lang="en-US" b="1" dirty="0" err="1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Écosystème</a:t>
            </a:r>
            <a:r>
              <a:rPr lang="en-US" b="1" dirty="0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 Multi-</a:t>
            </a:r>
            <a:r>
              <a:rPr lang="en-US" b="1" dirty="0" err="1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Appareils</a:t>
            </a:r>
            <a:endParaRPr lang="en-US" dirty="0" err="1"/>
          </a:p>
          <a:p>
            <a:pPr marL="193040" lvl="1" indent="-96520">
              <a:lnSpc>
                <a:spcPts val="1920"/>
              </a:lnSpc>
              <a:buFont typeface="Arial"/>
              <a:buChar char="•"/>
            </a:pPr>
            <a:r>
              <a:rPr lang="en-US" sz="16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Support des traceurs GPS, </a:t>
            </a:r>
            <a:r>
              <a:rPr lang="en-US" sz="16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adaptateurs</a:t>
            </a:r>
            <a:r>
              <a:rPr lang="en-US" sz="16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CAN, sondes de carburant, </a:t>
            </a:r>
            <a:r>
              <a:rPr lang="en-US" sz="16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capteurs</a:t>
            </a:r>
            <a:r>
              <a:rPr lang="en-US" sz="16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de </a:t>
            </a:r>
            <a:r>
              <a:rPr lang="en-US" sz="16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température</a:t>
            </a:r>
            <a:r>
              <a:rPr lang="en-US" sz="16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, </a:t>
            </a:r>
            <a:r>
              <a:rPr lang="en-US" sz="16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dispositifs</a:t>
            </a:r>
            <a:r>
              <a:rPr lang="en-US" sz="16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satellites, etc.</a:t>
            </a:r>
            <a:endParaRPr lang="en-US" sz="1600" dirty="0">
              <a:solidFill>
                <a:srgbClr val="00444E"/>
              </a:solidFill>
              <a:latin typeface="Calibri"/>
              <a:ea typeface="+mn-lt"/>
              <a:cs typeface="Calibri"/>
              <a:sym typeface="Century Gothic Paneuropean"/>
            </a:endParaRPr>
          </a:p>
          <a:p>
            <a:pPr marL="193040" lvl="1" indent="-96520">
              <a:lnSpc>
                <a:spcPts val="1920"/>
              </a:lnSpc>
              <a:buFont typeface="Arial"/>
              <a:buChar char="•"/>
            </a:pPr>
            <a:r>
              <a:rPr lang="en-US" sz="16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Idéal</a:t>
            </a:r>
            <a:r>
              <a:rPr lang="en-US" sz="16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pour les </a:t>
            </a:r>
            <a:r>
              <a:rPr lang="en-US" sz="16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flottes</a:t>
            </a:r>
            <a:r>
              <a:rPr lang="en-US" sz="16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sz="16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mixtes</a:t>
            </a:r>
            <a:r>
              <a:rPr lang="en-US" sz="16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et les </a:t>
            </a:r>
            <a:r>
              <a:rPr lang="en-US" sz="16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environnements</a:t>
            </a:r>
            <a:r>
              <a:rPr lang="en-US" sz="16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multi-</a:t>
            </a:r>
            <a:r>
              <a:rPr lang="en-US" sz="16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capteurs</a:t>
            </a:r>
            <a:r>
              <a:rPr lang="en-US" sz="16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dans le transport, </a:t>
            </a:r>
            <a:r>
              <a:rPr lang="en-US" sz="16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l’industrie</a:t>
            </a:r>
            <a:r>
              <a:rPr lang="en-US" sz="16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sz="16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ou</a:t>
            </a:r>
            <a:r>
              <a:rPr lang="en-US" sz="16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le maritime.</a:t>
            </a:r>
            <a:endParaRPr lang="en-US" sz="1600">
              <a:solidFill>
                <a:srgbClr val="00444E"/>
              </a:solidFill>
              <a:latin typeface="Calibri"/>
              <a:ea typeface="+mn-lt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91694" y="1028700"/>
            <a:ext cx="17045982" cy="8229600"/>
            <a:chOff x="0" y="0"/>
            <a:chExt cx="4489477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489477" cy="2167467"/>
            </a:xfrm>
            <a:custGeom>
              <a:avLst/>
              <a:gdLst/>
              <a:ahLst/>
              <a:cxnLst/>
              <a:rect l="l" t="t" r="r" b="b"/>
              <a:pathLst>
                <a:path w="4489477" h="2167467">
                  <a:moveTo>
                    <a:pt x="0" y="0"/>
                  </a:moveTo>
                  <a:lnTo>
                    <a:pt x="4489477" y="0"/>
                  </a:lnTo>
                  <a:lnTo>
                    <a:pt x="4489477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EDEDED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4489477" cy="21674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60"/>
                </a:lnSpc>
              </a:pPr>
              <a:endParaRPr/>
            </a:p>
          </p:txBody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9046126" y="1559001"/>
            <a:ext cx="8591550" cy="3884598"/>
            <a:chOff x="0" y="0"/>
            <a:chExt cx="11455400" cy="517946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1455400" cy="5179441"/>
            </a:xfrm>
            <a:custGeom>
              <a:avLst/>
              <a:gdLst/>
              <a:ahLst/>
              <a:cxnLst/>
              <a:rect l="l" t="t" r="r" b="b"/>
              <a:pathLst>
                <a:path w="11455400" h="5179441">
                  <a:moveTo>
                    <a:pt x="0" y="0"/>
                  </a:moveTo>
                  <a:lnTo>
                    <a:pt x="11455400" y="0"/>
                  </a:lnTo>
                  <a:lnTo>
                    <a:pt x="11455400" y="5179441"/>
                  </a:lnTo>
                  <a:lnTo>
                    <a:pt x="0" y="51794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23746" b="-23746"/>
              </a:stretch>
            </a:blipFill>
          </p:spPr>
        </p:sp>
      </p:grpSp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13751476" y="4422699"/>
            <a:ext cx="3677444" cy="4305300"/>
            <a:chOff x="0" y="0"/>
            <a:chExt cx="4903259" cy="5740400"/>
          </a:xfrm>
        </p:grpSpPr>
        <p:sp>
          <p:nvSpPr>
            <p:cNvPr id="8" name="Freeform 8" descr="A screenshot of a map  AI-generated content may be incorrect."/>
            <p:cNvSpPr/>
            <p:nvPr/>
          </p:nvSpPr>
          <p:spPr>
            <a:xfrm>
              <a:off x="0" y="0"/>
              <a:ext cx="4903216" cy="5740400"/>
            </a:xfrm>
            <a:custGeom>
              <a:avLst/>
              <a:gdLst/>
              <a:ahLst/>
              <a:cxnLst/>
              <a:rect l="l" t="t" r="r" b="b"/>
              <a:pathLst>
                <a:path w="4903216" h="5740400">
                  <a:moveTo>
                    <a:pt x="0" y="0"/>
                  </a:moveTo>
                  <a:lnTo>
                    <a:pt x="4903216" y="0"/>
                  </a:lnTo>
                  <a:lnTo>
                    <a:pt x="4903216" y="5740400"/>
                  </a:lnTo>
                  <a:lnTo>
                    <a:pt x="0" y="5740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6270" t="-15437" r="-184320" b="-7105"/>
              </a:stretch>
            </a:blipFill>
          </p:spPr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9046126" y="5682016"/>
            <a:ext cx="4496594" cy="2726770"/>
            <a:chOff x="0" y="0"/>
            <a:chExt cx="5995459" cy="3635693"/>
          </a:xfrm>
        </p:grpSpPr>
        <p:sp>
          <p:nvSpPr>
            <p:cNvPr id="10" name="Freeform 10" descr="A graph showing a green line  AI-generated content may be incorrect."/>
            <p:cNvSpPr/>
            <p:nvPr/>
          </p:nvSpPr>
          <p:spPr>
            <a:xfrm>
              <a:off x="0" y="0"/>
              <a:ext cx="5995416" cy="3635756"/>
            </a:xfrm>
            <a:custGeom>
              <a:avLst/>
              <a:gdLst/>
              <a:ahLst/>
              <a:cxnLst/>
              <a:rect l="l" t="t" r="r" b="b"/>
              <a:pathLst>
                <a:path w="5995416" h="3635756">
                  <a:moveTo>
                    <a:pt x="0" y="0"/>
                  </a:moveTo>
                  <a:lnTo>
                    <a:pt x="5995416" y="0"/>
                  </a:lnTo>
                  <a:lnTo>
                    <a:pt x="5995416" y="3635756"/>
                  </a:lnTo>
                  <a:lnTo>
                    <a:pt x="0" y="36357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18580" r="-1" b="1"/>
              </a:stretch>
            </a:blipFill>
          </p:spPr>
        </p:sp>
      </p:grpSp>
      <p:sp>
        <p:nvSpPr>
          <p:cNvPr id="11" name="TextBox 11"/>
          <p:cNvSpPr txBox="1"/>
          <p:nvPr/>
        </p:nvSpPr>
        <p:spPr>
          <a:xfrm>
            <a:off x="1028700" y="1551716"/>
            <a:ext cx="4799600" cy="7434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106"/>
              </a:lnSpc>
            </a:pPr>
            <a:r>
              <a:rPr lang="en-US" sz="4350" b="1" dirty="0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Cas </a:t>
            </a:r>
            <a:r>
              <a:rPr lang="en-US" sz="4350" b="1" dirty="0" err="1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d’Usage</a:t>
            </a:r>
            <a:endParaRPr lang="en-US" dirty="0" err="1"/>
          </a:p>
        </p:txBody>
      </p:sp>
      <p:sp>
        <p:nvSpPr>
          <p:cNvPr id="12" name="TextBox 12"/>
          <p:cNvSpPr txBox="1"/>
          <p:nvPr/>
        </p:nvSpPr>
        <p:spPr>
          <a:xfrm>
            <a:off x="1028700" y="2473025"/>
            <a:ext cx="7819756" cy="20342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24"/>
              </a:lnSpc>
            </a:pPr>
            <a:r>
              <a:rPr lang="en-US" sz="2000" b="1" err="1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Défi</a:t>
            </a:r>
            <a:r>
              <a:rPr lang="en-US" sz="2000" b="1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 :</a:t>
            </a:r>
            <a:endParaRPr lang="en-US"/>
          </a:p>
          <a:p>
            <a:pPr algn="l">
              <a:lnSpc>
                <a:spcPts val="2524"/>
              </a:lnSpc>
            </a:pPr>
            <a:endParaRPr lang="en-US" sz="2000" b="1">
              <a:solidFill>
                <a:srgbClr val="00444E"/>
              </a:solidFill>
              <a:latin typeface="Century Gothic Paneuropean Bold"/>
              <a:ea typeface="Century Gothic Paneuropean Bold"/>
              <a:cs typeface="Century Gothic Paneuropean Bold"/>
              <a:sym typeface="Century Gothic Paneuropean Bold"/>
            </a:endParaRPr>
          </a:p>
          <a:p>
            <a:pPr>
              <a:lnSpc>
                <a:spcPts val="2244"/>
              </a:lnSpc>
            </a:pPr>
            <a:r>
              <a:rPr lang="en-US" sz="16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Un </a:t>
            </a:r>
            <a:r>
              <a:rPr lang="en-US" sz="16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exploitant</a:t>
            </a:r>
            <a:r>
              <a:rPr lang="en-US" sz="16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de bus fait face à des vols de carburant, à </a:t>
            </a:r>
            <a:r>
              <a:rPr lang="en-US" sz="16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l’absence</a:t>
            </a:r>
            <a:r>
              <a:rPr lang="en-US" sz="16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de surveillance des zones </a:t>
            </a:r>
            <a:r>
              <a:rPr lang="en-US" sz="16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sensibles</a:t>
            </a:r>
            <a:r>
              <a:rPr lang="en-US" sz="16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à la </a:t>
            </a:r>
            <a:r>
              <a:rPr lang="en-US" sz="16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température</a:t>
            </a:r>
            <a:r>
              <a:rPr lang="en-US" sz="16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et à des </a:t>
            </a:r>
            <a:r>
              <a:rPr lang="en-US" sz="16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ouvertures</a:t>
            </a:r>
            <a:r>
              <a:rPr lang="en-US" sz="16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non </a:t>
            </a:r>
            <a:r>
              <a:rPr lang="en-US" sz="16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autorisées</a:t>
            </a:r>
            <a:r>
              <a:rPr lang="en-US" sz="16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des </a:t>
            </a:r>
            <a:r>
              <a:rPr lang="en-US" sz="16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portes</a:t>
            </a:r>
            <a:r>
              <a:rPr lang="en-US" sz="16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.</a:t>
            </a:r>
            <a:br>
              <a:rPr lang="en-US" sz="16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</a:br>
            <a:r>
              <a:rPr lang="en-US" sz="16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sz="16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Ces</a:t>
            </a:r>
            <a:r>
              <a:rPr lang="en-US" sz="16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sz="16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problèmes</a:t>
            </a:r>
            <a:r>
              <a:rPr lang="en-US" sz="16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sz="16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augmentent</a:t>
            </a:r>
            <a:r>
              <a:rPr lang="en-US" sz="16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les </a:t>
            </a:r>
            <a:r>
              <a:rPr lang="en-US" sz="16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coûts</a:t>
            </a:r>
            <a:r>
              <a:rPr lang="en-US" sz="16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sz="16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d’exploitation</a:t>
            </a:r>
            <a:r>
              <a:rPr lang="en-US" sz="16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, </a:t>
            </a:r>
            <a:r>
              <a:rPr lang="en-US" sz="16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mettent</a:t>
            </a:r>
            <a:r>
              <a:rPr lang="en-US" sz="16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sz="16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en</a:t>
            </a:r>
            <a:r>
              <a:rPr lang="en-US" sz="16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danger les </a:t>
            </a:r>
            <a:r>
              <a:rPr lang="en-US" sz="16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passagers</a:t>
            </a:r>
            <a:r>
              <a:rPr lang="en-US" sz="16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et </a:t>
            </a:r>
            <a:r>
              <a:rPr lang="en-US" sz="16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réduisent</a:t>
            </a:r>
            <a:r>
              <a:rPr lang="en-US" sz="16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la </a:t>
            </a:r>
            <a:r>
              <a:rPr lang="en-US" sz="16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fiabilité</a:t>
            </a:r>
            <a:r>
              <a:rPr lang="en-US" sz="16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de la gestion de la </a:t>
            </a:r>
            <a:r>
              <a:rPr lang="en-US" sz="16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flotte</a:t>
            </a:r>
            <a:r>
              <a:rPr lang="en-US" sz="16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.</a:t>
            </a:r>
            <a:endParaRPr lang="en-US" dirty="0"/>
          </a:p>
        </p:txBody>
      </p:sp>
      <p:sp>
        <p:nvSpPr>
          <p:cNvPr id="13" name="TextBox 13"/>
          <p:cNvSpPr txBox="1"/>
          <p:nvPr/>
        </p:nvSpPr>
        <p:spPr>
          <a:xfrm>
            <a:off x="1028700" y="4718447"/>
            <a:ext cx="7488909" cy="19108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4"/>
              </a:lnSpc>
            </a:pPr>
            <a:r>
              <a:rPr lang="en-US" sz="2000" b="1" dirty="0">
                <a:solidFill>
                  <a:srgbClr val="00444E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Solution:</a:t>
            </a:r>
          </a:p>
          <a:p>
            <a:pPr>
              <a:lnSpc>
                <a:spcPts val="2524"/>
              </a:lnSpc>
            </a:pPr>
            <a:r>
              <a:rPr lang="en-US" sz="16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En </a:t>
            </a:r>
            <a:r>
              <a:rPr lang="en-US" sz="16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intégrant</a:t>
            </a:r>
            <a:r>
              <a:rPr lang="en-US" sz="16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 les </a:t>
            </a:r>
            <a:r>
              <a:rPr lang="en-US" sz="16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capteurs</a:t>
            </a:r>
            <a:r>
              <a:rPr lang="en-US" sz="16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 de carburant</a:t>
            </a:r>
            <a:r>
              <a:rPr lang="en-US" sz="16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, de </a:t>
            </a:r>
            <a:r>
              <a:rPr lang="en-US" sz="16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température</a:t>
            </a:r>
            <a:r>
              <a:rPr lang="en-US" sz="16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et de </a:t>
            </a:r>
            <a:r>
              <a:rPr lang="en-US" sz="16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portes</a:t>
            </a:r>
            <a:r>
              <a:rPr lang="en-US" sz="16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/</a:t>
            </a:r>
            <a:r>
              <a:rPr lang="en-US" sz="16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trappes</a:t>
            </a:r>
            <a:r>
              <a:rPr lang="en-US" sz="16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à la </a:t>
            </a:r>
            <a:r>
              <a:rPr lang="en-US" sz="16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plateforme</a:t>
            </a:r>
            <a:r>
              <a:rPr lang="en-US" sz="16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3Dtracking, les </a:t>
            </a:r>
            <a:r>
              <a:rPr lang="en-US" sz="16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opérateurs</a:t>
            </a:r>
            <a:r>
              <a:rPr lang="en-US" sz="16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sz="16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bénéficient</a:t>
            </a:r>
            <a:r>
              <a:rPr lang="en-US" sz="16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sz="16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d’une</a:t>
            </a:r>
            <a:r>
              <a:rPr lang="en-US" sz="16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sz="16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visibilité</a:t>
            </a:r>
            <a:r>
              <a:rPr lang="en-US" sz="16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sz="16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en</a:t>
            </a:r>
            <a:r>
              <a:rPr lang="en-US" sz="16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temps </a:t>
            </a:r>
            <a:r>
              <a:rPr lang="en-US" sz="16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réel</a:t>
            </a:r>
            <a:r>
              <a:rPr lang="en-US" sz="16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:</a:t>
            </a:r>
            <a:br>
              <a:rPr lang="en-US" sz="16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</a:br>
            <a:r>
              <a:rPr lang="en-US" sz="16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le carburant est </a:t>
            </a:r>
            <a:r>
              <a:rPr lang="en-US" sz="16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mieux</a:t>
            </a:r>
            <a:r>
              <a:rPr lang="en-US" sz="16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sz="16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contrôlé</a:t>
            </a:r>
            <a:r>
              <a:rPr lang="en-US" sz="16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, les zones </a:t>
            </a:r>
            <a:r>
              <a:rPr lang="en-US" sz="16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sensibles</a:t>
            </a:r>
            <a:r>
              <a:rPr lang="en-US" sz="16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sz="16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sont</a:t>
            </a:r>
            <a:r>
              <a:rPr lang="en-US" sz="16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sz="16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sécurisées</a:t>
            </a:r>
            <a:r>
              <a:rPr lang="en-US" sz="16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et les </a:t>
            </a:r>
            <a:r>
              <a:rPr lang="en-US" sz="16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accès</a:t>
            </a:r>
            <a:r>
              <a:rPr lang="en-US" sz="16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aux </a:t>
            </a:r>
            <a:r>
              <a:rPr lang="en-US" sz="16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portes</a:t>
            </a:r>
            <a:r>
              <a:rPr lang="en-US" sz="16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sz="16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deviennent</a:t>
            </a:r>
            <a:r>
              <a:rPr lang="en-US" sz="16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sz="16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strictement</a:t>
            </a:r>
            <a:r>
              <a:rPr lang="en-US" sz="16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sz="16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autorisés</a:t>
            </a:r>
            <a:r>
              <a:rPr lang="en-US" sz="2000" dirty="0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"/>
              </a:rPr>
              <a:t>.</a:t>
            </a:r>
            <a:endParaRPr lang="en-US" dirty="0"/>
          </a:p>
        </p:txBody>
      </p:sp>
      <p:sp>
        <p:nvSpPr>
          <p:cNvPr id="14" name="TextBox 14"/>
          <p:cNvSpPr txBox="1"/>
          <p:nvPr/>
        </p:nvSpPr>
        <p:spPr>
          <a:xfrm>
            <a:off x="1028700" y="6960265"/>
            <a:ext cx="7223155" cy="19622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02895" lvl="1" indent="-151130">
              <a:buFont typeface="Arial"/>
              <a:buChar char="•"/>
            </a:pPr>
            <a:r>
              <a:rPr lang="en-US" sz="1400" b="1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 Bold"/>
              </a:rPr>
              <a:t>Surveillance du Carburant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 Bold"/>
              </a:rPr>
              <a:t> – </a:t>
            </a:r>
            <a:r>
              <a:rPr lang="en-US" sz="1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Détection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sz="1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en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temps </a:t>
            </a:r>
            <a:r>
              <a:rPr lang="en-US" sz="1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réel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des </a:t>
            </a:r>
            <a:r>
              <a:rPr lang="en-US" sz="1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consommations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sz="1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anormales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sz="1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ou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vols </a:t>
            </a:r>
            <a:r>
              <a:rPr lang="en-US" sz="1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potentiels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.</a:t>
            </a:r>
            <a:endParaRPr lang="en-US" dirty="0"/>
          </a:p>
          <a:p>
            <a:pPr marL="302895" lvl="1" indent="-151130">
              <a:buFont typeface="Arial"/>
              <a:buChar char="•"/>
            </a:pPr>
            <a:endParaRPr lang="en-US" sz="1400" dirty="0">
              <a:solidFill>
                <a:srgbClr val="00444E"/>
              </a:solidFill>
              <a:latin typeface="Century Gothic Paneuropean"/>
              <a:ea typeface="+mn-lt"/>
              <a:cs typeface="Century Gothic Paneuropean"/>
            </a:endParaRPr>
          </a:p>
          <a:p>
            <a:pPr marL="302895" lvl="1" indent="-151130">
              <a:buFont typeface="Arial"/>
              <a:buChar char="•"/>
            </a:pPr>
            <a:r>
              <a:rPr lang="en-US" sz="1400" b="1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Alertes</a:t>
            </a:r>
            <a:r>
              <a:rPr lang="en-US" sz="1400" b="1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 de </a:t>
            </a:r>
            <a:r>
              <a:rPr lang="en-US" sz="1400" b="1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Température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 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 Bold"/>
              </a:rPr>
              <a:t>– </a:t>
            </a:r>
            <a:r>
              <a:rPr lang="en-US" sz="14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Maintien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des conditions </a:t>
            </a:r>
            <a:r>
              <a:rPr lang="en-US" sz="14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sûres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dans les </a:t>
            </a:r>
            <a:r>
              <a:rPr lang="en-US" sz="14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compartiments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sz="14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passagers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sz="14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ou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zones de </a:t>
            </a:r>
            <a:r>
              <a:rPr lang="en-US" sz="14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cargaison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, avec </a:t>
            </a:r>
            <a:r>
              <a:rPr lang="en-US" sz="14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alertes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sz="14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instantanées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sz="14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en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sz="14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cas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sz="14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d’écart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.</a:t>
            </a:r>
            <a:endParaRPr lang="en-US" dirty="0"/>
          </a:p>
          <a:p>
            <a:pPr marL="302895" lvl="1" indent="-151130">
              <a:buFont typeface="Arial"/>
              <a:buChar char="•"/>
            </a:pPr>
            <a:endParaRPr lang="en-US" sz="1400" dirty="0">
              <a:solidFill>
                <a:srgbClr val="00444E"/>
              </a:solidFill>
              <a:latin typeface="Century Gothic Paneuropean"/>
              <a:ea typeface="+mn-lt"/>
              <a:cs typeface="Century Gothic Paneuropean"/>
            </a:endParaRPr>
          </a:p>
          <a:p>
            <a:pPr marL="302895" lvl="1" indent="-151130">
              <a:buFont typeface="Arial"/>
              <a:buChar char="•"/>
            </a:pPr>
            <a:r>
              <a:rPr lang="en-US" sz="1400" b="1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Surveillance des Portes</a:t>
            </a:r>
            <a:r>
              <a:rPr lang="en-US" sz="1400" b="1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 Bold"/>
              </a:rPr>
              <a:t> &amp; </a:t>
            </a:r>
            <a:r>
              <a:rPr lang="en-US" sz="1400" b="1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 Bold"/>
              </a:rPr>
              <a:t>Trappes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 Bold"/>
              </a:rPr>
              <a:t> – </a:t>
            </a:r>
            <a:r>
              <a:rPr lang="en-US" sz="14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Alertes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pour toute </a:t>
            </a:r>
            <a:r>
              <a:rPr lang="en-US" sz="14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ouverture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non </a:t>
            </a:r>
            <a:r>
              <a:rPr lang="en-US" sz="14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autorisée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, </a:t>
            </a:r>
            <a:r>
              <a:rPr lang="en-US" sz="14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renforçant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la </a:t>
            </a:r>
            <a:r>
              <a:rPr lang="en-US" sz="14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sécurité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et </a:t>
            </a:r>
            <a:r>
              <a:rPr lang="en-US" sz="14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protégeant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les </a:t>
            </a:r>
            <a:r>
              <a:rPr lang="en-US" sz="14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passagers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.</a:t>
            </a:r>
            <a:endParaRPr lang="en-US" dirty="0"/>
          </a:p>
          <a:p>
            <a:pPr marL="302895" lvl="1" indent="-151130" algn="l">
              <a:lnSpc>
                <a:spcPts val="1962"/>
              </a:lnSpc>
              <a:buFont typeface="Arial"/>
              <a:buChar char="•"/>
            </a:pPr>
            <a:endParaRPr lang="en-US" sz="1400" dirty="0">
              <a:solidFill>
                <a:srgbClr val="00444E"/>
              </a:solidFill>
              <a:latin typeface="Century Gothic Paneuropean"/>
              <a:ea typeface="Century Gothic Paneuropean"/>
              <a:cs typeface="Century Gothic Paneurope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32826092" cy="1846467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2826092" cy="18464678"/>
            </a:xfrm>
            <a:custGeom>
              <a:avLst/>
              <a:gdLst/>
              <a:ahLst/>
              <a:cxnLst/>
              <a:rect l="l" t="t" r="r" b="b"/>
              <a:pathLst>
                <a:path w="32826092" h="18464678">
                  <a:moveTo>
                    <a:pt x="0" y="0"/>
                  </a:moveTo>
                  <a:lnTo>
                    <a:pt x="32826092" y="0"/>
                  </a:lnTo>
                  <a:lnTo>
                    <a:pt x="32826092" y="18464678"/>
                  </a:lnTo>
                  <a:lnTo>
                    <a:pt x="0" y="184646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59" b="-9259"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e3b27c9-6f97-4edf-8693-ae863393bd88" xsi:nil="true"/>
    <lcf76f155ced4ddcb4097134ff3c332f xmlns="080ffa63-2f69-4fc4-b478-0b6206631e01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1A07C4DE195E44984147D0EF30EBB7C" ma:contentTypeVersion="13" ma:contentTypeDescription="Create a new document." ma:contentTypeScope="" ma:versionID="1a47fec156e280704e503b205aa294ba">
  <xsd:schema xmlns:xsd="http://www.w3.org/2001/XMLSchema" xmlns:xs="http://www.w3.org/2001/XMLSchema" xmlns:p="http://schemas.microsoft.com/office/2006/metadata/properties" xmlns:ns2="080ffa63-2f69-4fc4-b478-0b6206631e01" xmlns:ns3="4e3b27c9-6f97-4edf-8693-ae863393bd88" targetNamespace="http://schemas.microsoft.com/office/2006/metadata/properties" ma:root="true" ma:fieldsID="3b6d3516663ead23b1fba7c2282a9d22" ns2:_="" ns3:_="">
    <xsd:import namespace="080ffa63-2f69-4fc4-b478-0b6206631e01"/>
    <xsd:import namespace="4e3b27c9-6f97-4edf-8693-ae863393bd88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0ffa63-2f69-4fc4-b478-0b6206631e01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Image Tags" ma:readOnly="false" ma:fieldId="{5cf76f15-5ced-4ddc-b409-7134ff3c332f}" ma:taxonomyMulti="true" ma:sspId="15ba9f04-24d6-471a-9e76-e4ab59d0240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3b27c9-6f97-4edf-8693-ae863393bd88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623f1016-b9f7-4e48-b44f-5b6a3a3a194f}" ma:internalName="TaxCatchAll" ma:showField="CatchAllData" ma:web="4e3b27c9-6f97-4edf-8693-ae863393bd8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DA87B88-8A58-4B95-8D2D-BFC1FDEAE4B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FBC6271-FF5E-42F3-9D03-EB9471CBE432}">
  <ds:schemaRefs>
    <ds:schemaRef ds:uri="http://schemas.microsoft.com/office/2006/metadata/properties"/>
    <ds:schemaRef ds:uri="http://schemas.microsoft.com/office/infopath/2007/PartnerControls"/>
    <ds:schemaRef ds:uri="4e3b27c9-6f97-4edf-8693-ae863393bd88"/>
    <ds:schemaRef ds:uri="080ffa63-2f69-4fc4-b478-0b6206631e01"/>
  </ds:schemaRefs>
</ds:datastoreItem>
</file>

<file path=customXml/itemProps3.xml><?xml version="1.0" encoding="utf-8"?>
<ds:datastoreItem xmlns:ds="http://schemas.openxmlformats.org/officeDocument/2006/customXml" ds:itemID="{EC75587A-0707-4B91-937A-3937A27E97A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80ffa63-2f69-4fc4-b478-0b6206631e01"/>
    <ds:schemaRef ds:uri="4e3b27c9-6f97-4edf-8693-ae863393bd8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Custom</PresentationFormat>
  <Paragraphs>0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WL_Public Transport Solutions</dc:title>
  <cp:revision>207</cp:revision>
  <dcterms:created xsi:type="dcterms:W3CDTF">2006-08-16T00:00:00Z</dcterms:created>
  <dcterms:modified xsi:type="dcterms:W3CDTF">2025-11-25T08:54:09Z</dcterms:modified>
  <dc:identifier>DAG5I3jlu9g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0x010100B1A07C4DE195E44984147D0EF30EBB7C</vt:lpwstr>
  </property>
  <property fmtid="{D5CDD505-2E9C-101B-9397-08002B2CF9AE}" pid="3" name="MediaServiceImageTags">
    <vt:lpwstr/>
  </property>
</Properties>
</file>