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8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18288000" cy="10287000"/>
  <p:notesSz cx="6858000" cy="9144000"/>
  <p:embeddedFontLst>
    <p:embeddedFont>
      <p:font typeface="Century Gothic" panose="020B0502020202020204" pitchFamily="34" charset="0"/>
      <p:regular r:id="rId19"/>
      <p:bold r:id="rId20"/>
      <p:italic r:id="rId21"/>
      <p:boldItalic r:id="rId22"/>
    </p:embeddedFont>
    <p:embeddedFont>
      <p:font typeface="Poppins" panose="00000500000000000000" pitchFamily="2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54FF41-BB9F-0E96-A87D-0CC9F4D7B816}" v="2" dt="2025-11-25T13:33:56.944"/>
    <p1510:client id="{408AA7F6-3F6A-3F95-6039-0FF0A8C62AAF}" v="590" dt="2025-11-25T08:53:42.4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nuel Balolage" userId="S::emmanuel@3dtracking.com::83e0bc44-988f-45d3-9ac3-e8850f666e6e" providerId="AD" clId="Web-{408AA7F6-3F6A-3F95-6039-0FF0A8C62AAF}"/>
    <pc:docChg chg="modSld">
      <pc:chgData name="Emmanuel Balolage" userId="S::emmanuel@3dtracking.com::83e0bc44-988f-45d3-9ac3-e8850f666e6e" providerId="AD" clId="Web-{408AA7F6-3F6A-3F95-6039-0FF0A8C62AAF}" dt="2025-11-25T08:53:42.443" v="370" actId="20577"/>
      <pc:docMkLst>
        <pc:docMk/>
      </pc:docMkLst>
      <pc:sldChg chg="modSp">
        <pc:chgData name="Emmanuel Balolage" userId="S::emmanuel@3dtracking.com::83e0bc44-988f-45d3-9ac3-e8850f666e6e" providerId="AD" clId="Web-{408AA7F6-3F6A-3F95-6039-0FF0A8C62AAF}" dt="2025-11-25T08:25:29.317" v="14" actId="14100"/>
        <pc:sldMkLst>
          <pc:docMk/>
          <pc:sldMk cId="0" sldId="256"/>
        </pc:sldMkLst>
        <pc:spChg chg="mod">
          <ac:chgData name="Emmanuel Balolage" userId="S::emmanuel@3dtracking.com::83e0bc44-988f-45d3-9ac3-e8850f666e6e" providerId="AD" clId="Web-{408AA7F6-3F6A-3F95-6039-0FF0A8C62AAF}" dt="2025-11-25T08:25:29.317" v="14" actId="14100"/>
          <ac:spMkLst>
            <pc:docMk/>
            <pc:sldMk cId="0" sldId="256"/>
            <ac:spMk id="5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22:25.908" v="8" actId="20577"/>
          <ac:spMkLst>
            <pc:docMk/>
            <pc:sldMk cId="0" sldId="256"/>
            <ac:spMk id="6" creationId="{00000000-0000-0000-0000-000000000000}"/>
          </ac:spMkLst>
        </pc:spChg>
      </pc:sldChg>
      <pc:sldChg chg="modSp">
        <pc:chgData name="Emmanuel Balolage" userId="S::emmanuel@3dtracking.com::83e0bc44-988f-45d3-9ac3-e8850f666e6e" providerId="AD" clId="Web-{408AA7F6-3F6A-3F95-6039-0FF0A8C62AAF}" dt="2025-11-25T08:29:49.539" v="35" actId="20577"/>
        <pc:sldMkLst>
          <pc:docMk/>
          <pc:sldMk cId="0" sldId="257"/>
        </pc:sldMkLst>
        <pc:spChg chg="mod">
          <ac:chgData name="Emmanuel Balolage" userId="S::emmanuel@3dtracking.com::83e0bc44-988f-45d3-9ac3-e8850f666e6e" providerId="AD" clId="Web-{408AA7F6-3F6A-3F95-6039-0FF0A8C62AAF}" dt="2025-11-25T08:27:46.617" v="21" actId="20577"/>
          <ac:spMkLst>
            <pc:docMk/>
            <pc:sldMk cId="0" sldId="257"/>
            <ac:spMk id="11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28:27.107" v="26" actId="20577"/>
          <ac:spMkLst>
            <pc:docMk/>
            <pc:sldMk cId="0" sldId="257"/>
            <ac:spMk id="14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29:27.818" v="30" actId="20577"/>
          <ac:spMkLst>
            <pc:docMk/>
            <pc:sldMk cId="0" sldId="257"/>
            <ac:spMk id="19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29:49.539" v="35" actId="20577"/>
          <ac:spMkLst>
            <pc:docMk/>
            <pc:sldMk cId="0" sldId="257"/>
            <ac:spMk id="22" creationId="{00000000-0000-0000-0000-000000000000}"/>
          </ac:spMkLst>
        </pc:spChg>
      </pc:sldChg>
      <pc:sldChg chg="modSp">
        <pc:chgData name="Emmanuel Balolage" userId="S::emmanuel@3dtracking.com::83e0bc44-988f-45d3-9ac3-e8850f666e6e" providerId="AD" clId="Web-{408AA7F6-3F6A-3F95-6039-0FF0A8C62AAF}" dt="2025-11-25T08:32:43.818" v="68" actId="20577"/>
        <pc:sldMkLst>
          <pc:docMk/>
          <pc:sldMk cId="0" sldId="258"/>
        </pc:sldMkLst>
        <pc:spChg chg="mod">
          <ac:chgData name="Emmanuel Balolage" userId="S::emmanuel@3dtracking.com::83e0bc44-988f-45d3-9ac3-e8850f666e6e" providerId="AD" clId="Web-{408AA7F6-3F6A-3F95-6039-0FF0A8C62AAF}" dt="2025-11-25T08:30:40.590" v="44" actId="1076"/>
          <ac:spMkLst>
            <pc:docMk/>
            <pc:sldMk cId="0" sldId="258"/>
            <ac:spMk id="9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32:22.864" v="64" actId="20577"/>
          <ac:spMkLst>
            <pc:docMk/>
            <pc:sldMk cId="0" sldId="258"/>
            <ac:spMk id="10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32:43.818" v="68" actId="20577"/>
          <ac:spMkLst>
            <pc:docMk/>
            <pc:sldMk cId="0" sldId="258"/>
            <ac:spMk id="11" creationId="{00000000-0000-0000-0000-000000000000}"/>
          </ac:spMkLst>
        </pc:spChg>
      </pc:sldChg>
      <pc:sldChg chg="modSp">
        <pc:chgData name="Emmanuel Balolage" userId="S::emmanuel@3dtracking.com::83e0bc44-988f-45d3-9ac3-e8850f666e6e" providerId="AD" clId="Web-{408AA7F6-3F6A-3F95-6039-0FF0A8C62AAF}" dt="2025-11-25T08:34:42.340" v="94" actId="20577"/>
        <pc:sldMkLst>
          <pc:docMk/>
          <pc:sldMk cId="0" sldId="259"/>
        </pc:sldMkLst>
        <pc:spChg chg="mod">
          <ac:chgData name="Emmanuel Balolage" userId="S::emmanuel@3dtracking.com::83e0bc44-988f-45d3-9ac3-e8850f666e6e" providerId="AD" clId="Web-{408AA7F6-3F6A-3F95-6039-0FF0A8C62AAF}" dt="2025-11-25T08:33:46.056" v="73" actId="20577"/>
          <ac:spMkLst>
            <pc:docMk/>
            <pc:sldMk cId="0" sldId="259"/>
            <ac:spMk id="8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33:54.212" v="78" actId="20577"/>
          <ac:spMkLst>
            <pc:docMk/>
            <pc:sldMk cId="0" sldId="259"/>
            <ac:spMk id="9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34:42.340" v="94" actId="20577"/>
          <ac:spMkLst>
            <pc:docMk/>
            <pc:sldMk cId="0" sldId="259"/>
            <ac:spMk id="10" creationId="{00000000-0000-0000-0000-000000000000}"/>
          </ac:spMkLst>
        </pc:spChg>
      </pc:sldChg>
      <pc:sldChg chg="modSp">
        <pc:chgData name="Emmanuel Balolage" userId="S::emmanuel@3dtracking.com::83e0bc44-988f-45d3-9ac3-e8850f666e6e" providerId="AD" clId="Web-{408AA7F6-3F6A-3F95-6039-0FF0A8C62AAF}" dt="2025-11-25T08:35:54.628" v="120" actId="20577"/>
        <pc:sldMkLst>
          <pc:docMk/>
          <pc:sldMk cId="0" sldId="260"/>
        </pc:sldMkLst>
        <pc:spChg chg="mod">
          <ac:chgData name="Emmanuel Balolage" userId="S::emmanuel@3dtracking.com::83e0bc44-988f-45d3-9ac3-e8850f666e6e" providerId="AD" clId="Web-{408AA7F6-3F6A-3F95-6039-0FF0A8C62AAF}" dt="2025-11-25T08:35:02.825" v="100" actId="1076"/>
          <ac:spMkLst>
            <pc:docMk/>
            <pc:sldMk cId="0" sldId="260"/>
            <ac:spMk id="8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35:54.628" v="120" actId="20577"/>
          <ac:spMkLst>
            <pc:docMk/>
            <pc:sldMk cId="0" sldId="260"/>
            <ac:spMk id="9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35:23.937" v="108" actId="20577"/>
          <ac:spMkLst>
            <pc:docMk/>
            <pc:sldMk cId="0" sldId="260"/>
            <ac:spMk id="10" creationId="{00000000-0000-0000-0000-000000000000}"/>
          </ac:spMkLst>
        </pc:spChg>
      </pc:sldChg>
      <pc:sldChg chg="modSp">
        <pc:chgData name="Emmanuel Balolage" userId="S::emmanuel@3dtracking.com::83e0bc44-988f-45d3-9ac3-e8850f666e6e" providerId="AD" clId="Web-{408AA7F6-3F6A-3F95-6039-0FF0A8C62AAF}" dt="2025-11-25T08:39:07.645" v="146" actId="20577"/>
        <pc:sldMkLst>
          <pc:docMk/>
          <pc:sldMk cId="0" sldId="261"/>
        </pc:sldMkLst>
        <pc:spChg chg="mod">
          <ac:chgData name="Emmanuel Balolage" userId="S::emmanuel@3dtracking.com::83e0bc44-988f-45d3-9ac3-e8850f666e6e" providerId="AD" clId="Web-{408AA7F6-3F6A-3F95-6039-0FF0A8C62AAF}" dt="2025-11-25T08:37:48.811" v="124" actId="20577"/>
          <ac:spMkLst>
            <pc:docMk/>
            <pc:sldMk cId="0" sldId="261"/>
            <ac:spMk id="6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38:18.235" v="134" actId="20577"/>
          <ac:spMkLst>
            <pc:docMk/>
            <pc:sldMk cId="0" sldId="261"/>
            <ac:spMk id="7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39:07.645" v="146" actId="20577"/>
          <ac:spMkLst>
            <pc:docMk/>
            <pc:sldMk cId="0" sldId="261"/>
            <ac:spMk id="8" creationId="{00000000-0000-0000-0000-000000000000}"/>
          </ac:spMkLst>
        </pc:spChg>
      </pc:sldChg>
      <pc:sldChg chg="modSp">
        <pc:chgData name="Emmanuel Balolage" userId="S::emmanuel@3dtracking.com::83e0bc44-988f-45d3-9ac3-e8850f666e6e" providerId="AD" clId="Web-{408AA7F6-3F6A-3F95-6039-0FF0A8C62AAF}" dt="2025-11-25T08:40:48.838" v="175" actId="20577"/>
        <pc:sldMkLst>
          <pc:docMk/>
          <pc:sldMk cId="0" sldId="262"/>
        </pc:sldMkLst>
        <pc:spChg chg="mod">
          <ac:chgData name="Emmanuel Balolage" userId="S::emmanuel@3dtracking.com::83e0bc44-988f-45d3-9ac3-e8850f666e6e" providerId="AD" clId="Web-{408AA7F6-3F6A-3F95-6039-0FF0A8C62AAF}" dt="2025-11-25T08:39:52.054" v="151" actId="20577"/>
          <ac:spMkLst>
            <pc:docMk/>
            <pc:sldMk cId="0" sldId="262"/>
            <ac:spMk id="6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40:20.602" v="164" actId="20577"/>
          <ac:spMkLst>
            <pc:docMk/>
            <pc:sldMk cId="0" sldId="262"/>
            <ac:spMk id="7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40:48.838" v="175" actId="20577"/>
          <ac:spMkLst>
            <pc:docMk/>
            <pc:sldMk cId="0" sldId="262"/>
            <ac:spMk id="8" creationId="{00000000-0000-0000-0000-000000000000}"/>
          </ac:spMkLst>
        </pc:spChg>
      </pc:sldChg>
      <pc:sldChg chg="modSp">
        <pc:chgData name="Emmanuel Balolage" userId="S::emmanuel@3dtracking.com::83e0bc44-988f-45d3-9ac3-e8850f666e6e" providerId="AD" clId="Web-{408AA7F6-3F6A-3F95-6039-0FF0A8C62AAF}" dt="2025-11-25T08:42:04.638" v="199" actId="20577"/>
        <pc:sldMkLst>
          <pc:docMk/>
          <pc:sldMk cId="0" sldId="263"/>
        </pc:sldMkLst>
        <pc:spChg chg="mod">
          <ac:chgData name="Emmanuel Balolage" userId="S::emmanuel@3dtracking.com::83e0bc44-988f-45d3-9ac3-e8850f666e6e" providerId="AD" clId="Web-{408AA7F6-3F6A-3F95-6039-0FF0A8C62AAF}" dt="2025-11-25T08:41:58.481" v="196" actId="20577"/>
          <ac:spMkLst>
            <pc:docMk/>
            <pc:sldMk cId="0" sldId="263"/>
            <ac:spMk id="8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42:04.638" v="199" actId="20577"/>
          <ac:spMkLst>
            <pc:docMk/>
            <pc:sldMk cId="0" sldId="263"/>
            <ac:spMk id="9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41:24.355" v="186" actId="20577"/>
          <ac:spMkLst>
            <pc:docMk/>
            <pc:sldMk cId="0" sldId="263"/>
            <ac:spMk id="10" creationId="{00000000-0000-0000-0000-000000000000}"/>
          </ac:spMkLst>
        </pc:spChg>
      </pc:sldChg>
      <pc:sldChg chg="modSp">
        <pc:chgData name="Emmanuel Balolage" userId="S::emmanuel@3dtracking.com::83e0bc44-988f-45d3-9ac3-e8850f666e6e" providerId="AD" clId="Web-{408AA7F6-3F6A-3F95-6039-0FF0A8C62AAF}" dt="2025-11-25T08:44:15.924" v="250" actId="1076"/>
        <pc:sldMkLst>
          <pc:docMk/>
          <pc:sldMk cId="0" sldId="264"/>
        </pc:sldMkLst>
        <pc:spChg chg="mod">
          <ac:chgData name="Emmanuel Balolage" userId="S::emmanuel@3dtracking.com::83e0bc44-988f-45d3-9ac3-e8850f666e6e" providerId="AD" clId="Web-{408AA7F6-3F6A-3F95-6039-0FF0A8C62AAF}" dt="2025-11-25T08:43:00.968" v="209" actId="1076"/>
          <ac:spMkLst>
            <pc:docMk/>
            <pc:sldMk cId="0" sldId="264"/>
            <ac:spMk id="4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42:53.124" v="207" actId="20577"/>
          <ac:spMkLst>
            <pc:docMk/>
            <pc:sldMk cId="0" sldId="264"/>
            <ac:spMk id="11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42:55.859" v="208" actId="20577"/>
          <ac:spMkLst>
            <pc:docMk/>
            <pc:sldMk cId="0" sldId="264"/>
            <ac:spMk id="12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43:21.469" v="221" actId="20577"/>
          <ac:spMkLst>
            <pc:docMk/>
            <pc:sldMk cId="0" sldId="264"/>
            <ac:spMk id="13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43:50.235" v="235" actId="20577"/>
          <ac:spMkLst>
            <pc:docMk/>
            <pc:sldMk cId="0" sldId="264"/>
            <ac:spMk id="14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44:15.455" v="249" actId="20577"/>
          <ac:spMkLst>
            <pc:docMk/>
            <pc:sldMk cId="0" sldId="264"/>
            <ac:spMk id="15" creationId="{00000000-0000-0000-0000-000000000000}"/>
          </ac:spMkLst>
        </pc:spChg>
        <pc:grpChg chg="mod">
          <ac:chgData name="Emmanuel Balolage" userId="S::emmanuel@3dtracking.com::83e0bc44-988f-45d3-9ac3-e8850f666e6e" providerId="AD" clId="Web-{408AA7F6-3F6A-3F95-6039-0FF0A8C62AAF}" dt="2025-11-25T08:44:15.924" v="250" actId="1076"/>
          <ac:grpSpMkLst>
            <pc:docMk/>
            <pc:sldMk cId="0" sldId="264"/>
            <ac:grpSpMk id="2" creationId="{00000000-0000-0000-0000-000000000000}"/>
          </ac:grpSpMkLst>
        </pc:grpChg>
      </pc:sldChg>
      <pc:sldChg chg="modSp">
        <pc:chgData name="Emmanuel Balolage" userId="S::emmanuel@3dtracking.com::83e0bc44-988f-45d3-9ac3-e8850f666e6e" providerId="AD" clId="Web-{408AA7F6-3F6A-3F95-6039-0FF0A8C62AAF}" dt="2025-11-25T08:46:43.740" v="292" actId="20577"/>
        <pc:sldMkLst>
          <pc:docMk/>
          <pc:sldMk cId="0" sldId="265"/>
        </pc:sldMkLst>
        <pc:spChg chg="mod">
          <ac:chgData name="Emmanuel Balolage" userId="S::emmanuel@3dtracking.com::83e0bc44-988f-45d3-9ac3-e8850f666e6e" providerId="AD" clId="Web-{408AA7F6-3F6A-3F95-6039-0FF0A8C62AAF}" dt="2025-11-25T08:46:15.192" v="284" actId="1076"/>
          <ac:spMkLst>
            <pc:docMk/>
            <pc:sldMk cId="0" sldId="265"/>
            <ac:spMk id="6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46:27.989" v="288" actId="20577"/>
          <ac:spMkLst>
            <pc:docMk/>
            <pc:sldMk cId="0" sldId="265"/>
            <ac:spMk id="12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46:43.740" v="292" actId="20577"/>
          <ac:spMkLst>
            <pc:docMk/>
            <pc:sldMk cId="0" sldId="265"/>
            <ac:spMk id="16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45:16.800" v="262" actId="20577"/>
          <ac:spMkLst>
            <pc:docMk/>
            <pc:sldMk cId="0" sldId="265"/>
            <ac:spMk id="23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45:26.832" v="266" actId="20577"/>
          <ac:spMkLst>
            <pc:docMk/>
            <pc:sldMk cId="0" sldId="265"/>
            <ac:spMk id="24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45:39.223" v="277" actId="20577"/>
          <ac:spMkLst>
            <pc:docMk/>
            <pc:sldMk cId="0" sldId="265"/>
            <ac:spMk id="25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44:55.612" v="254" actId="20577"/>
          <ac:spMkLst>
            <pc:docMk/>
            <pc:sldMk cId="0" sldId="265"/>
            <ac:spMk id="26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45:01.253" v="258" actId="20577"/>
          <ac:spMkLst>
            <pc:docMk/>
            <pc:sldMk cId="0" sldId="265"/>
            <ac:spMk id="27" creationId="{00000000-0000-0000-0000-000000000000}"/>
          </ac:spMkLst>
        </pc:spChg>
        <pc:grpChg chg="mod">
          <ac:chgData name="Emmanuel Balolage" userId="S::emmanuel@3dtracking.com::83e0bc44-988f-45d3-9ac3-e8850f666e6e" providerId="AD" clId="Web-{408AA7F6-3F6A-3F95-6039-0FF0A8C62AAF}" dt="2025-11-25T08:46:10.958" v="283" actId="1076"/>
          <ac:grpSpMkLst>
            <pc:docMk/>
            <pc:sldMk cId="0" sldId="265"/>
            <ac:grpSpMk id="4" creationId="{00000000-0000-0000-0000-000000000000}"/>
          </ac:grpSpMkLst>
        </pc:grpChg>
      </pc:sldChg>
      <pc:sldChg chg="modSp">
        <pc:chgData name="Emmanuel Balolage" userId="S::emmanuel@3dtracking.com::83e0bc44-988f-45d3-9ac3-e8850f666e6e" providerId="AD" clId="Web-{408AA7F6-3F6A-3F95-6039-0FF0A8C62AAF}" dt="2025-11-25T08:53:42.443" v="370" actId="20577"/>
        <pc:sldMkLst>
          <pc:docMk/>
          <pc:sldMk cId="0" sldId="266"/>
        </pc:sldMkLst>
        <pc:spChg chg="mod">
          <ac:chgData name="Emmanuel Balolage" userId="S::emmanuel@3dtracking.com::83e0bc44-988f-45d3-9ac3-e8850f666e6e" providerId="AD" clId="Web-{408AA7F6-3F6A-3F95-6039-0FF0A8C62AAF}" dt="2025-11-25T08:53:42.443" v="370" actId="20577"/>
          <ac:spMkLst>
            <pc:docMk/>
            <pc:sldMk cId="0" sldId="266"/>
            <ac:spMk id="18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48:03.460" v="305" actId="20577"/>
          <ac:spMkLst>
            <pc:docMk/>
            <pc:sldMk cId="0" sldId="266"/>
            <ac:spMk id="19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48:58.258" v="317" actId="20577"/>
          <ac:spMkLst>
            <pc:docMk/>
            <pc:sldMk cId="0" sldId="266"/>
            <ac:spMk id="20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49:42.837" v="330" actId="20577"/>
          <ac:spMkLst>
            <pc:docMk/>
            <pc:sldMk cId="0" sldId="266"/>
            <ac:spMk id="21" creationId="{00000000-0000-0000-0000-000000000000}"/>
          </ac:spMkLst>
        </pc:spChg>
      </pc:sldChg>
      <pc:sldChg chg="modSp">
        <pc:chgData name="Emmanuel Balolage" userId="S::emmanuel@3dtracking.com::83e0bc44-988f-45d3-9ac3-e8850f666e6e" providerId="AD" clId="Web-{408AA7F6-3F6A-3F95-6039-0FF0A8C62AAF}" dt="2025-11-25T08:51:38.901" v="365" actId="20577"/>
        <pc:sldMkLst>
          <pc:docMk/>
          <pc:sldMk cId="0" sldId="267"/>
        </pc:sldMkLst>
        <pc:spChg chg="mod">
          <ac:chgData name="Emmanuel Balolage" userId="S::emmanuel@3dtracking.com::83e0bc44-988f-45d3-9ac3-e8850f666e6e" providerId="AD" clId="Web-{408AA7F6-3F6A-3F95-6039-0FF0A8C62AAF}" dt="2025-11-25T08:50:13.275" v="338" actId="20577"/>
          <ac:spMkLst>
            <pc:docMk/>
            <pc:sldMk cId="0" sldId="267"/>
            <ac:spMk id="10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50:53.900" v="347" actId="20577"/>
          <ac:spMkLst>
            <pc:docMk/>
            <pc:sldMk cId="0" sldId="267"/>
            <ac:spMk id="11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51:08.151" v="353" actId="20577"/>
          <ac:spMkLst>
            <pc:docMk/>
            <pc:sldMk cId="0" sldId="267"/>
            <ac:spMk id="12" creationId="{00000000-0000-0000-0000-000000000000}"/>
          </ac:spMkLst>
        </pc:spChg>
        <pc:spChg chg="mod">
          <ac:chgData name="Emmanuel Balolage" userId="S::emmanuel@3dtracking.com::83e0bc44-988f-45d3-9ac3-e8850f666e6e" providerId="AD" clId="Web-{408AA7F6-3F6A-3F95-6039-0FF0A8C62AAF}" dt="2025-11-25T08:51:38.901" v="365" actId="20577"/>
          <ac:spMkLst>
            <pc:docMk/>
            <pc:sldMk cId="0" sldId="267"/>
            <ac:spMk id="13" creationId="{00000000-0000-0000-0000-000000000000}"/>
          </ac:spMkLst>
        </pc:spChg>
      </pc:sldChg>
    </pc:docChg>
  </pc:docChgLst>
  <pc:docChgLst>
    <pc:chgData clId="Web-{2754FF41-BB9F-0E96-A87D-0CC9F4D7B816}"/>
    <pc:docChg chg="modSld">
      <pc:chgData name="" userId="" providerId="" clId="Web-{2754FF41-BB9F-0E96-A87D-0CC9F4D7B816}" dt="2025-11-25T13:33:56.944" v="1" actId="1076"/>
      <pc:docMkLst>
        <pc:docMk/>
      </pc:docMkLst>
      <pc:sldChg chg="modSp">
        <pc:chgData name="" userId="" providerId="" clId="Web-{2754FF41-BB9F-0E96-A87D-0CC9F4D7B816}" dt="2025-11-25T13:33:56.944" v="1" actId="1076"/>
        <pc:sldMkLst>
          <pc:docMk/>
          <pc:sldMk cId="0" sldId="256"/>
        </pc:sldMkLst>
        <pc:spChg chg="mod">
          <ac:chgData name="" userId="" providerId="" clId="Web-{2754FF41-BB9F-0E96-A87D-0CC9F4D7B816}" dt="2025-11-25T13:33:56.944" v="1" actId="1076"/>
          <ac:spMkLst>
            <pc:docMk/>
            <pc:sldMk cId="0" sldId="256"/>
            <ac:spMk id="5" creationId="{00000000-0000-0000-0000-000000000000}"/>
          </ac:spMkLst>
        </pc:spChg>
        <pc:spChg chg="mod">
          <ac:chgData name="" userId="" providerId="" clId="Web-{2754FF41-BB9F-0E96-A87D-0CC9F4D7B816}" dt="2025-11-25T13:33:45.131" v="0" actId="14100"/>
          <ac:spMkLst>
            <pc:docMk/>
            <pc:sldMk cId="0" sldId="256"/>
            <ac:spMk id="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25.11.2025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jpeg"/><Relationship Id="rId9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828800" y="0"/>
            <a:ext cx="15430500" cy="10287000"/>
          </a:xfrm>
          <a:custGeom>
            <a:avLst/>
            <a:gdLst/>
            <a:ahLst/>
            <a:cxnLst/>
            <a:rect l="l" t="t" r="r" b="b"/>
            <a:pathLst>
              <a:path w="15430500" h="10287000">
                <a:moveTo>
                  <a:pt x="15430500" y="0"/>
                </a:moveTo>
                <a:lnTo>
                  <a:pt x="0" y="0"/>
                </a:lnTo>
                <a:lnTo>
                  <a:pt x="0" y="10287000"/>
                </a:lnTo>
                <a:lnTo>
                  <a:pt x="15430500" y="10287000"/>
                </a:lnTo>
                <a:lnTo>
                  <a:pt x="1543050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grpSp>
        <p:nvGrpSpPr>
          <p:cNvPr id="3" name="Group 3"/>
          <p:cNvGrpSpPr/>
          <p:nvPr/>
        </p:nvGrpSpPr>
        <p:grpSpPr>
          <a:xfrm>
            <a:off x="-29570" y="0"/>
            <a:ext cx="18288000" cy="10287000"/>
            <a:chOff x="0" y="0"/>
            <a:chExt cx="2438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333" b="-9333"/>
              </a:stretch>
            </a:blipFill>
          </p:spPr>
          <p:txBody>
            <a:bodyPr/>
            <a:lstStyle/>
            <a:p>
              <a:endParaRPr lang="en-ZA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3089756"/>
            <a:ext cx="5461486" cy="2639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44"/>
              </a:lnSpc>
            </a:pPr>
            <a:r>
              <a:rPr lang="en-US" sz="1600" dirty="0">
                <a:solidFill>
                  <a:srgbClr val="1F2026"/>
                </a:solidFill>
                <a:latin typeface="Century Gothic"/>
                <a:ea typeface="+mn-lt"/>
                <a:cs typeface="+mn-lt"/>
                <a:sym typeface="Poppins"/>
              </a:rPr>
              <a:t>Une </a:t>
            </a:r>
            <a:r>
              <a:rPr lang="en-US" sz="1600" dirty="0" err="1">
                <a:solidFill>
                  <a:srgbClr val="1F2026"/>
                </a:solidFill>
                <a:latin typeface="Century Gothic"/>
                <a:ea typeface="+mn-lt"/>
                <a:cs typeface="+mn-lt"/>
                <a:sym typeface="Poppins"/>
              </a:rPr>
              <a:t>télématique</a:t>
            </a:r>
            <a:r>
              <a:rPr lang="en-US" sz="1600" dirty="0">
                <a:solidFill>
                  <a:srgbClr val="1F2026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sz="1600" dirty="0" err="1">
                <a:solidFill>
                  <a:srgbClr val="1F2026"/>
                </a:solidFill>
                <a:latin typeface="Century Gothic"/>
                <a:ea typeface="+mn-lt"/>
                <a:cs typeface="+mn-lt"/>
                <a:sym typeface="Poppins"/>
              </a:rPr>
              <a:t>simplifiée</a:t>
            </a:r>
            <a:r>
              <a:rPr lang="en-US" sz="1600" dirty="0">
                <a:solidFill>
                  <a:srgbClr val="1F2026"/>
                </a:solidFill>
                <a:latin typeface="Century Gothic"/>
                <a:ea typeface="+mn-lt"/>
                <a:cs typeface="+mn-lt"/>
                <a:sym typeface="Poppins"/>
              </a:rPr>
              <a:t> pour des </a:t>
            </a:r>
            <a:r>
              <a:rPr lang="en-US" sz="1600" dirty="0" err="1">
                <a:solidFill>
                  <a:srgbClr val="1F2026"/>
                </a:solidFill>
                <a:latin typeface="Century Gothic"/>
                <a:ea typeface="+mn-lt"/>
                <a:cs typeface="+mn-lt"/>
                <a:sym typeface="Poppins"/>
              </a:rPr>
              <a:t>opérations</a:t>
            </a:r>
            <a:r>
              <a:rPr lang="en-US" sz="1600" dirty="0">
                <a:solidFill>
                  <a:srgbClr val="1F2026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sz="1600" dirty="0" err="1">
                <a:solidFill>
                  <a:srgbClr val="1F2026"/>
                </a:solidFill>
                <a:latin typeface="Century Gothic"/>
                <a:ea typeface="+mn-lt"/>
                <a:cs typeface="+mn-lt"/>
                <a:sym typeface="Poppins"/>
              </a:rPr>
              <a:t>fluides</a:t>
            </a:r>
            <a:endParaRPr lang="en-US" dirty="0" err="1"/>
          </a:p>
        </p:txBody>
      </p:sp>
      <p:sp>
        <p:nvSpPr>
          <p:cNvPr id="6" name="TextBox 6"/>
          <p:cNvSpPr txBox="1"/>
          <p:nvPr/>
        </p:nvSpPr>
        <p:spPr>
          <a:xfrm>
            <a:off x="1028700" y="914400"/>
            <a:ext cx="7996657" cy="1476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41"/>
              </a:lnSpc>
            </a:pPr>
            <a:r>
              <a:rPr lang="en-US" sz="4000" b="1" dirty="0">
                <a:solidFill>
                  <a:srgbClr val="1F2026"/>
                </a:solidFill>
                <a:latin typeface="Century Gothic"/>
                <a:ea typeface="+mn-lt"/>
                <a:cs typeface="+mn-lt"/>
                <a:sym typeface="Poppins Bold"/>
              </a:rPr>
              <a:t>Solutions pour le Transport et la </a:t>
            </a:r>
            <a:r>
              <a:rPr lang="en-US" sz="4000" b="1" err="1">
                <a:solidFill>
                  <a:srgbClr val="1F2026"/>
                </a:solidFill>
                <a:latin typeface="Century Gothic"/>
                <a:ea typeface="+mn-lt"/>
                <a:cs typeface="+mn-lt"/>
                <a:sym typeface="Poppins Bold"/>
              </a:rPr>
              <a:t>Logistique</a:t>
            </a:r>
            <a:endParaRPr lang="en-US" sz="4000" err="1"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620000" y="1028700"/>
            <a:ext cx="1828800" cy="381000"/>
            <a:chOff x="0" y="0"/>
            <a:chExt cx="2438400" cy="508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" cy="508000"/>
            </a:xfrm>
            <a:custGeom>
              <a:avLst/>
              <a:gdLst/>
              <a:ahLst/>
              <a:cxnLst/>
              <a:rect l="l" t="t" r="r" b="b"/>
              <a:pathLst>
                <a:path w="2438400" h="508000">
                  <a:moveTo>
                    <a:pt x="0" y="0"/>
                  </a:moveTo>
                  <a:lnTo>
                    <a:pt x="2438400" y="0"/>
                  </a:lnTo>
                  <a:lnTo>
                    <a:pt x="2438400" y="508000"/>
                  </a:lnTo>
                  <a:lnTo>
                    <a:pt x="0" y="5080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684500" y="1092200"/>
            <a:ext cx="254000" cy="71119"/>
            <a:chOff x="0" y="0"/>
            <a:chExt cx="338667" cy="94825"/>
          </a:xfrm>
        </p:grpSpPr>
        <p:sp>
          <p:nvSpPr>
            <p:cNvPr id="7" name="Freeform 7"/>
            <p:cNvSpPr/>
            <p:nvPr/>
          </p:nvSpPr>
          <p:spPr>
            <a:xfrm>
              <a:off x="16891" y="16891"/>
              <a:ext cx="304800" cy="60960"/>
            </a:xfrm>
            <a:custGeom>
              <a:avLst/>
              <a:gdLst/>
              <a:ahLst/>
              <a:cxnLst/>
              <a:rect l="l" t="t" r="r" b="b"/>
              <a:pathLst>
                <a:path w="304800" h="60960">
                  <a:moveTo>
                    <a:pt x="0" y="0"/>
                  </a:moveTo>
                  <a:lnTo>
                    <a:pt x="304800" y="0"/>
                  </a:lnTo>
                  <a:lnTo>
                    <a:pt x="304800" y="60960"/>
                  </a:lnTo>
                  <a:lnTo>
                    <a:pt x="0" y="609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338582" cy="94744"/>
            </a:xfrm>
            <a:custGeom>
              <a:avLst/>
              <a:gdLst/>
              <a:ahLst/>
              <a:cxnLst/>
              <a:rect l="l" t="t" r="r" b="b"/>
              <a:pathLst>
                <a:path w="338582" h="94744">
                  <a:moveTo>
                    <a:pt x="16891" y="0"/>
                  </a:moveTo>
                  <a:lnTo>
                    <a:pt x="321691" y="0"/>
                  </a:lnTo>
                  <a:cubicBezTo>
                    <a:pt x="331089" y="0"/>
                    <a:pt x="338582" y="7620"/>
                    <a:pt x="338582" y="16891"/>
                  </a:cubicBezTo>
                  <a:lnTo>
                    <a:pt x="338582" y="77851"/>
                  </a:lnTo>
                  <a:cubicBezTo>
                    <a:pt x="338582" y="87249"/>
                    <a:pt x="330962" y="94742"/>
                    <a:pt x="321691" y="94742"/>
                  </a:cubicBezTo>
                  <a:lnTo>
                    <a:pt x="16891" y="94742"/>
                  </a:lnTo>
                  <a:cubicBezTo>
                    <a:pt x="7620" y="94869"/>
                    <a:pt x="0" y="87249"/>
                    <a:pt x="0" y="77851"/>
                  </a:cubicBezTo>
                  <a:lnTo>
                    <a:pt x="0" y="16891"/>
                  </a:lnTo>
                  <a:cubicBezTo>
                    <a:pt x="0" y="7620"/>
                    <a:pt x="7620" y="0"/>
                    <a:pt x="16891" y="0"/>
                  </a:cubicBezTo>
                  <a:moveTo>
                    <a:pt x="16891" y="33909"/>
                  </a:moveTo>
                  <a:lnTo>
                    <a:pt x="16891" y="16891"/>
                  </a:lnTo>
                  <a:lnTo>
                    <a:pt x="33909" y="16891"/>
                  </a:lnTo>
                  <a:lnTo>
                    <a:pt x="33909" y="77851"/>
                  </a:lnTo>
                  <a:lnTo>
                    <a:pt x="16891" y="77851"/>
                  </a:lnTo>
                  <a:lnTo>
                    <a:pt x="16891" y="60960"/>
                  </a:lnTo>
                  <a:lnTo>
                    <a:pt x="321691" y="60960"/>
                  </a:lnTo>
                  <a:lnTo>
                    <a:pt x="321691" y="77851"/>
                  </a:lnTo>
                  <a:lnTo>
                    <a:pt x="304800" y="77851"/>
                  </a:lnTo>
                  <a:lnTo>
                    <a:pt x="304800" y="16891"/>
                  </a:lnTo>
                  <a:lnTo>
                    <a:pt x="321691" y="16891"/>
                  </a:lnTo>
                  <a:lnTo>
                    <a:pt x="321691" y="33909"/>
                  </a:lnTo>
                  <a:lnTo>
                    <a:pt x="16891" y="339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695532" y="8559477"/>
            <a:ext cx="4924468" cy="435522"/>
            <a:chOff x="0" y="-19050"/>
            <a:chExt cx="6565957" cy="580695"/>
          </a:xfrm>
        </p:grpSpPr>
        <p:sp>
          <p:nvSpPr>
            <p:cNvPr id="10" name="Freeform 10"/>
            <p:cNvSpPr/>
            <p:nvPr/>
          </p:nvSpPr>
          <p:spPr>
            <a:xfrm>
              <a:off x="63557" y="0"/>
              <a:ext cx="6502400" cy="561601"/>
            </a:xfrm>
            <a:custGeom>
              <a:avLst/>
              <a:gdLst/>
              <a:ahLst/>
              <a:cxnLst/>
              <a:rect l="l" t="t" r="r" b="b"/>
              <a:pathLst>
                <a:path w="6502400" h="561601">
                  <a:moveTo>
                    <a:pt x="0" y="0"/>
                  </a:moveTo>
                  <a:lnTo>
                    <a:pt x="6502400" y="0"/>
                  </a:lnTo>
                  <a:lnTo>
                    <a:pt x="6502400" y="561601"/>
                  </a:lnTo>
                  <a:lnTo>
                    <a:pt x="0" y="561601"/>
                  </a:lnTo>
                  <a:close/>
                </a:path>
              </a:pathLst>
            </a:custGeom>
            <a:solidFill>
              <a:srgbClr val="F49600"/>
            </a:solidFill>
          </p:spPr>
          <p:txBody>
            <a:bodyPr/>
            <a:lstStyle/>
            <a:p>
              <a:endParaRPr lang="en-ZA">
                <a:latin typeface="Century Gothic" panose="020B0502020202020204" pitchFamily="34" charset="0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6502400" cy="580695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1679"/>
                </a:lnSpc>
              </a:pPr>
              <a:r>
                <a:rPr lang="en-US" sz="1350" dirty="0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Poppins Bold"/>
                </a:rPr>
                <a:t>Suivez les </a:t>
              </a:r>
              <a:r>
                <a:rPr lang="en-US" sz="1350" dirty="0" err="1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Poppins Bold"/>
                </a:rPr>
                <a:t>mouvements</a:t>
              </a:r>
              <a:r>
                <a:rPr lang="en-US" sz="1350" dirty="0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Poppins Bold"/>
                </a:rPr>
                <a:t> </a:t>
              </a:r>
              <a:r>
                <a:rPr lang="en-US" sz="1350" dirty="0" err="1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Poppins Bold"/>
                </a:rPr>
                <a:t>en</a:t>
              </a:r>
              <a:r>
                <a:rPr lang="en-US" sz="1350" dirty="0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Poppins Bold"/>
                </a:rPr>
                <a:t> temps </a:t>
              </a:r>
              <a:r>
                <a:rPr lang="en-US" sz="1350" dirty="0" err="1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Poppins"/>
                </a:rPr>
                <a:t>réel</a:t>
              </a:r>
              <a:r>
                <a:rPr lang="en-US" sz="1350" dirty="0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Poppins"/>
                </a:rPr>
                <a:t> avec </a:t>
              </a:r>
              <a:r>
                <a:rPr lang="en-US" sz="1350" dirty="0" err="1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Poppins"/>
                </a:rPr>
                <a:t>précision</a:t>
              </a:r>
              <a:endParaRPr lang="en-US" dirty="0" err="1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077200" y="8573765"/>
            <a:ext cx="6781800" cy="431639"/>
            <a:chOff x="0" y="0"/>
            <a:chExt cx="9042400" cy="5755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042400" cy="575582"/>
            </a:xfrm>
            <a:custGeom>
              <a:avLst/>
              <a:gdLst/>
              <a:ahLst/>
              <a:cxnLst/>
              <a:rect l="l" t="t" r="r" b="b"/>
              <a:pathLst>
                <a:path w="9042400" h="575582">
                  <a:moveTo>
                    <a:pt x="0" y="0"/>
                  </a:moveTo>
                  <a:lnTo>
                    <a:pt x="9042400" y="0"/>
                  </a:lnTo>
                  <a:lnTo>
                    <a:pt x="9042400" y="575582"/>
                  </a:lnTo>
                  <a:lnTo>
                    <a:pt x="0" y="575582"/>
                  </a:lnTo>
                  <a:close/>
                </a:path>
              </a:pathLst>
            </a:custGeom>
            <a:solidFill>
              <a:srgbClr val="F49600"/>
            </a:solidFill>
          </p:spPr>
          <p:txBody>
            <a:bodyPr/>
            <a:lstStyle/>
            <a:p>
              <a:endParaRPr lang="en-ZA">
                <a:latin typeface="Century Gothic" panose="020B0502020202020204" pitchFamily="34" charset="0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9042400" cy="61361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>
                <a:lnSpc>
                  <a:spcPts val="2160"/>
                </a:lnSpc>
              </a:pPr>
              <a:r>
                <a:rPr lang="en-US" sz="1200" err="1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Calibri (MS) Bold"/>
                </a:rPr>
                <a:t>Renforcez</a:t>
              </a:r>
              <a:r>
                <a:rPr lang="en-US" sz="1200" dirty="0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Calibri (MS) Bold"/>
                </a:rPr>
                <a:t> la </a:t>
              </a:r>
              <a:r>
                <a:rPr lang="en-US" sz="1200" err="1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Calibri (MS) Bold"/>
                </a:rPr>
                <a:t>sécurité</a:t>
              </a:r>
              <a:r>
                <a:rPr lang="en-US" sz="1200" dirty="0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Calibri (MS) Bold"/>
                </a:rPr>
                <a:t> et la </a:t>
              </a:r>
              <a:r>
                <a:rPr lang="en-US" sz="1200" err="1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Calibri (MS) Bold"/>
                </a:rPr>
                <a:t>conformité</a:t>
              </a:r>
              <a:r>
                <a:rPr lang="en-US" sz="1200" dirty="0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Calibri (MS) Bold"/>
                </a:rPr>
                <a:t> grâce aux </a:t>
              </a:r>
              <a:r>
                <a:rPr lang="en-US" sz="1200" err="1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Calibri (MS)"/>
                </a:rPr>
                <a:t>alertes</a:t>
              </a:r>
              <a:r>
                <a:rPr lang="en-US" sz="1200" dirty="0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Calibri (MS)"/>
                </a:rPr>
                <a:t> de </a:t>
              </a:r>
              <a:r>
                <a:rPr lang="en-US" sz="1200" err="1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Calibri (MS)"/>
                </a:rPr>
                <a:t>géorepérage</a:t>
              </a:r>
              <a:r>
                <a:rPr lang="en-US" sz="1200" dirty="0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Calibri (MS)"/>
                </a:rPr>
                <a:t> </a:t>
              </a:r>
              <a:r>
                <a:rPr lang="en-US" sz="1200" err="1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Calibri (MS)"/>
                </a:rPr>
                <a:t>personnalisables</a:t>
              </a:r>
              <a:endParaRPr lang="en-US" sz="1200">
                <a:ea typeface="Calibri"/>
                <a:cs typeface="Calibri"/>
              </a:endParaRPr>
            </a:p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2335638" y="1823694"/>
            <a:ext cx="12846480" cy="6336077"/>
            <a:chOff x="0" y="0"/>
            <a:chExt cx="17128640" cy="844810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7128617" cy="8448040"/>
            </a:xfrm>
            <a:custGeom>
              <a:avLst/>
              <a:gdLst/>
              <a:ahLst/>
              <a:cxnLst/>
              <a:rect l="l" t="t" r="r" b="b"/>
              <a:pathLst>
                <a:path w="17128617" h="8448040">
                  <a:moveTo>
                    <a:pt x="0" y="0"/>
                  </a:moveTo>
                  <a:lnTo>
                    <a:pt x="17128617" y="0"/>
                  </a:lnTo>
                  <a:lnTo>
                    <a:pt x="17128617" y="8448040"/>
                  </a:lnTo>
                  <a:lnTo>
                    <a:pt x="0" y="8448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04" r="-104"/>
              </a:stretch>
            </a:blipFill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695532" y="9115998"/>
            <a:ext cx="6153150" cy="421234"/>
            <a:chOff x="0" y="0"/>
            <a:chExt cx="8204200" cy="56164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204200" cy="561601"/>
            </a:xfrm>
            <a:custGeom>
              <a:avLst/>
              <a:gdLst/>
              <a:ahLst/>
              <a:cxnLst/>
              <a:rect l="l" t="t" r="r" b="b"/>
              <a:pathLst>
                <a:path w="8204200" h="561601">
                  <a:moveTo>
                    <a:pt x="0" y="0"/>
                  </a:moveTo>
                  <a:lnTo>
                    <a:pt x="8204200" y="0"/>
                  </a:lnTo>
                  <a:lnTo>
                    <a:pt x="8204200" y="561601"/>
                  </a:lnTo>
                  <a:lnTo>
                    <a:pt x="0" y="561601"/>
                  </a:lnTo>
                  <a:close/>
                </a:path>
              </a:pathLst>
            </a:custGeom>
            <a:solidFill>
              <a:srgbClr val="F49600"/>
            </a:solidFill>
          </p:spPr>
          <p:txBody>
            <a:bodyPr/>
            <a:lstStyle/>
            <a:p>
              <a:endParaRPr lang="en-ZA">
                <a:latin typeface="Century Gothic" panose="020B0502020202020204" pitchFamily="34" charset="0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8204200" cy="580695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>
                <a:lnSpc>
                  <a:spcPts val="1679"/>
                </a:lnSpc>
              </a:pPr>
              <a:r>
                <a:rPr lang="en-US" sz="1350" dirty="0" err="1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Poppins Bold"/>
                </a:rPr>
                <a:t>Surveillez</a:t>
              </a:r>
              <a:r>
                <a:rPr lang="en-US" sz="1350" dirty="0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Poppins Bold"/>
                </a:rPr>
                <a:t> les </a:t>
              </a:r>
              <a:r>
                <a:rPr lang="en-US" sz="1350" dirty="0" err="1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Poppins Bold"/>
                </a:rPr>
                <a:t>itinéraires</a:t>
              </a:r>
              <a:r>
                <a:rPr lang="en-US" sz="1350" dirty="0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Poppins Bold"/>
                </a:rPr>
                <a:t>, </a:t>
              </a:r>
              <a:r>
                <a:rPr lang="en-US" sz="1350" dirty="0" err="1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Poppins Bold"/>
                </a:rPr>
                <a:t>arrêts</a:t>
              </a:r>
              <a:r>
                <a:rPr lang="en-US" sz="1350" dirty="0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Poppins Bold"/>
                </a:rPr>
                <a:t> et </a:t>
              </a:r>
              <a:r>
                <a:rPr lang="en-US" sz="1350" dirty="0" err="1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Poppins Bold"/>
                </a:rPr>
                <a:t>vitesses</a:t>
              </a:r>
              <a:r>
                <a:rPr lang="en-US" sz="1350" dirty="0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Poppins"/>
                </a:rPr>
                <a:t> </a:t>
              </a:r>
              <a:r>
                <a:rPr lang="en-US" sz="1350" dirty="0" err="1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Poppins"/>
                </a:rPr>
                <a:t>depuis</a:t>
              </a:r>
              <a:r>
                <a:rPr lang="en-US" sz="1350" dirty="0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Poppins"/>
                </a:rPr>
                <a:t> un point </a:t>
              </a:r>
              <a:r>
                <a:rPr lang="en-US" sz="1350" dirty="0" err="1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Poppins"/>
                </a:rPr>
                <a:t>centralisé</a:t>
              </a:r>
              <a:endParaRPr lang="en-US" dirty="0" err="1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135093" y="9085220"/>
            <a:ext cx="5723907" cy="431639"/>
            <a:chOff x="0" y="0"/>
            <a:chExt cx="7631876" cy="57551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31938" cy="575582"/>
            </a:xfrm>
            <a:custGeom>
              <a:avLst/>
              <a:gdLst/>
              <a:ahLst/>
              <a:cxnLst/>
              <a:rect l="l" t="t" r="r" b="b"/>
              <a:pathLst>
                <a:path w="7631938" h="575582">
                  <a:moveTo>
                    <a:pt x="0" y="0"/>
                  </a:moveTo>
                  <a:lnTo>
                    <a:pt x="7631938" y="0"/>
                  </a:lnTo>
                  <a:lnTo>
                    <a:pt x="7631938" y="575582"/>
                  </a:lnTo>
                  <a:lnTo>
                    <a:pt x="0" y="575582"/>
                  </a:lnTo>
                  <a:close/>
                </a:path>
              </a:pathLst>
            </a:custGeom>
            <a:solidFill>
              <a:srgbClr val="F49600"/>
            </a:solidFill>
          </p:spPr>
          <p:txBody>
            <a:bodyPr/>
            <a:lstStyle/>
            <a:p>
              <a:endParaRPr lang="en-ZA">
                <a:latin typeface="Century Gothic" panose="020B0502020202020204" pitchFamily="34" charset="0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7631876" cy="61361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>
                <a:lnSpc>
                  <a:spcPts val="2160"/>
                </a:lnSpc>
              </a:pPr>
              <a:r>
                <a:rPr lang="en-US" sz="1100" err="1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Calibri (MS) Bold"/>
                </a:rPr>
                <a:t>Améliorez</a:t>
              </a:r>
              <a:r>
                <a:rPr lang="en-US" sz="1100" dirty="0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Calibri (MS) Bold"/>
                </a:rPr>
                <a:t> la planification </a:t>
              </a:r>
              <a:r>
                <a:rPr lang="en-US" sz="1100" err="1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Calibri (MS) Bold"/>
                </a:rPr>
                <a:t>opérationnelle</a:t>
              </a:r>
              <a:r>
                <a:rPr lang="en-US" sz="1100" dirty="0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Calibri (MS) Bold"/>
                </a:rPr>
                <a:t> grâce aux </a:t>
              </a:r>
              <a:r>
                <a:rPr lang="en-US" sz="1100" dirty="0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Calibri (MS)"/>
                </a:rPr>
                <a:t>données </a:t>
              </a:r>
              <a:r>
                <a:rPr lang="en-US" sz="1100" err="1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Calibri (MS)"/>
                </a:rPr>
                <a:t>historiques</a:t>
              </a:r>
              <a:r>
                <a:rPr lang="en-US" sz="1100" dirty="0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Calibri (MS)"/>
                </a:rPr>
                <a:t> des </a:t>
              </a:r>
              <a:r>
                <a:rPr lang="en-US" sz="1100" err="1">
                  <a:solidFill>
                    <a:srgbClr val="FFFFFF"/>
                  </a:solidFill>
                  <a:latin typeface="Century Gothic"/>
                  <a:ea typeface="+mn-lt"/>
                  <a:cs typeface="+mn-lt"/>
                  <a:sym typeface="Calibri (MS)"/>
                </a:rPr>
                <a:t>trajets</a:t>
              </a:r>
              <a:endParaRPr lang="en-US" sz="1100">
                <a:ea typeface="Calibri"/>
                <a:cs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456310" y="3246902"/>
            <a:ext cx="8115300" cy="3998041"/>
            <a:chOff x="0" y="0"/>
            <a:chExt cx="13342168" cy="657308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342113" cy="6573139"/>
            </a:xfrm>
            <a:custGeom>
              <a:avLst/>
              <a:gdLst/>
              <a:ahLst/>
              <a:cxnLst/>
              <a:rect l="l" t="t" r="r" b="b"/>
              <a:pathLst>
                <a:path w="13342113" h="6573139">
                  <a:moveTo>
                    <a:pt x="0" y="0"/>
                  </a:moveTo>
                  <a:lnTo>
                    <a:pt x="13342113" y="0"/>
                  </a:lnTo>
                  <a:lnTo>
                    <a:pt x="13342113" y="6573139"/>
                  </a:lnTo>
                  <a:lnTo>
                    <a:pt x="0" y="65731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8" r="-48"/>
              </a:stretch>
            </a:blipFill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218703" y="2082800"/>
            <a:ext cx="254000" cy="71119"/>
            <a:chOff x="0" y="0"/>
            <a:chExt cx="338667" cy="94825"/>
          </a:xfrm>
        </p:grpSpPr>
        <p:sp>
          <p:nvSpPr>
            <p:cNvPr id="7" name="Freeform 7"/>
            <p:cNvSpPr/>
            <p:nvPr/>
          </p:nvSpPr>
          <p:spPr>
            <a:xfrm>
              <a:off x="16891" y="16891"/>
              <a:ext cx="304800" cy="60960"/>
            </a:xfrm>
            <a:custGeom>
              <a:avLst/>
              <a:gdLst/>
              <a:ahLst/>
              <a:cxnLst/>
              <a:rect l="l" t="t" r="r" b="b"/>
              <a:pathLst>
                <a:path w="304800" h="60960">
                  <a:moveTo>
                    <a:pt x="0" y="0"/>
                  </a:moveTo>
                  <a:lnTo>
                    <a:pt x="304800" y="0"/>
                  </a:lnTo>
                  <a:lnTo>
                    <a:pt x="304800" y="60960"/>
                  </a:lnTo>
                  <a:lnTo>
                    <a:pt x="0" y="609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338582" cy="94744"/>
            </a:xfrm>
            <a:custGeom>
              <a:avLst/>
              <a:gdLst/>
              <a:ahLst/>
              <a:cxnLst/>
              <a:rect l="l" t="t" r="r" b="b"/>
              <a:pathLst>
                <a:path w="338582" h="94744">
                  <a:moveTo>
                    <a:pt x="16891" y="0"/>
                  </a:moveTo>
                  <a:lnTo>
                    <a:pt x="321691" y="0"/>
                  </a:lnTo>
                  <a:cubicBezTo>
                    <a:pt x="331089" y="0"/>
                    <a:pt x="338582" y="7620"/>
                    <a:pt x="338582" y="16891"/>
                  </a:cubicBezTo>
                  <a:lnTo>
                    <a:pt x="338582" y="77851"/>
                  </a:lnTo>
                  <a:cubicBezTo>
                    <a:pt x="338582" y="87249"/>
                    <a:pt x="330962" y="94742"/>
                    <a:pt x="321691" y="94742"/>
                  </a:cubicBezTo>
                  <a:lnTo>
                    <a:pt x="16891" y="94742"/>
                  </a:lnTo>
                  <a:cubicBezTo>
                    <a:pt x="7620" y="94869"/>
                    <a:pt x="0" y="87249"/>
                    <a:pt x="0" y="77851"/>
                  </a:cubicBezTo>
                  <a:lnTo>
                    <a:pt x="0" y="16891"/>
                  </a:lnTo>
                  <a:cubicBezTo>
                    <a:pt x="0" y="7620"/>
                    <a:pt x="7620" y="0"/>
                    <a:pt x="16891" y="0"/>
                  </a:cubicBezTo>
                  <a:moveTo>
                    <a:pt x="16891" y="33909"/>
                  </a:moveTo>
                  <a:lnTo>
                    <a:pt x="16891" y="16891"/>
                  </a:lnTo>
                  <a:lnTo>
                    <a:pt x="33909" y="16891"/>
                  </a:lnTo>
                  <a:lnTo>
                    <a:pt x="33909" y="77851"/>
                  </a:lnTo>
                  <a:lnTo>
                    <a:pt x="16891" y="77851"/>
                  </a:lnTo>
                  <a:lnTo>
                    <a:pt x="16891" y="60960"/>
                  </a:lnTo>
                  <a:lnTo>
                    <a:pt x="321691" y="60960"/>
                  </a:lnTo>
                  <a:lnTo>
                    <a:pt x="321691" y="77851"/>
                  </a:lnTo>
                  <a:lnTo>
                    <a:pt x="304800" y="77851"/>
                  </a:lnTo>
                  <a:lnTo>
                    <a:pt x="304800" y="16891"/>
                  </a:lnTo>
                  <a:lnTo>
                    <a:pt x="321691" y="16891"/>
                  </a:lnTo>
                  <a:lnTo>
                    <a:pt x="321691" y="33909"/>
                  </a:lnTo>
                  <a:lnTo>
                    <a:pt x="16891" y="339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ZA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78680" y="2344987"/>
            <a:ext cx="8317146" cy="13663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64"/>
              </a:lnSpc>
            </a:pPr>
            <a:r>
              <a:rPr lang="en-US" sz="32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Assurer </a:t>
            </a:r>
            <a:r>
              <a:rPr lang="en-US" sz="32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que</a:t>
            </a:r>
            <a:r>
              <a:rPr lang="en-US" sz="32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les </a:t>
            </a:r>
            <a:r>
              <a:rPr lang="en-US" sz="32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flottes</a:t>
            </a:r>
            <a:r>
              <a:rPr lang="en-US" sz="32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</a:t>
            </a:r>
            <a:r>
              <a:rPr lang="en-US" sz="32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restent</a:t>
            </a:r>
            <a:r>
              <a:rPr lang="en-US" sz="32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sur </a:t>
            </a:r>
            <a:r>
              <a:rPr lang="en-US" sz="32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leur</a:t>
            </a:r>
            <a:r>
              <a:rPr lang="en-US" sz="32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</a:t>
            </a:r>
            <a:r>
              <a:rPr lang="en-US" sz="32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itinéraire</a:t>
            </a:r>
            <a:endParaRPr lang="en-US" sz="3200" err="1">
              <a:ea typeface="Calibri"/>
              <a:cs typeface="Calibri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540106" y="7835163"/>
            <a:ext cx="8199120" cy="1084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2400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Visibilité</a:t>
            </a:r>
            <a:r>
              <a:rPr lang="en-US" sz="24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</a:t>
            </a:r>
            <a:r>
              <a:rPr lang="en-US" sz="2400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en</a:t>
            </a:r>
            <a:r>
              <a:rPr lang="en-US" sz="24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temps </a:t>
            </a:r>
            <a:r>
              <a:rPr lang="en-US" sz="2400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réel</a:t>
            </a:r>
            <a:r>
              <a:rPr lang="en-US" sz="24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. </a:t>
            </a:r>
            <a:r>
              <a:rPr lang="en-US" sz="2400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Décisions</a:t>
            </a:r>
            <a:r>
              <a:rPr lang="en-US" sz="24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plus </a:t>
            </a:r>
            <a:r>
              <a:rPr lang="en-US" sz="2400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intelligentes</a:t>
            </a:r>
            <a:r>
              <a:rPr lang="en-US" sz="24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.</a:t>
            </a:r>
            <a:br>
              <a:rPr lang="en-US" sz="2400" b="1" dirty="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</a:br>
            <a:r>
              <a:rPr lang="en-US" sz="24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</a:t>
            </a:r>
            <a:r>
              <a:rPr lang="en-US" sz="2400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Opérations</a:t>
            </a:r>
            <a:r>
              <a:rPr lang="en-US" sz="24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plus </a:t>
            </a:r>
            <a:r>
              <a:rPr lang="en-US" sz="2400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sûres</a:t>
            </a:r>
            <a:r>
              <a:rPr lang="en-US" sz="24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.</a:t>
            </a:r>
            <a:endParaRPr lang="en-US" sz="2400" b="1" dirty="0">
              <a:solidFill>
                <a:srgbClr val="00444E"/>
              </a:solidFill>
              <a:latin typeface="Century Gothic"/>
              <a:ea typeface="+mn-lt"/>
              <a:cs typeface="+mn-lt"/>
            </a:endParaRPr>
          </a:p>
          <a:p>
            <a:pPr algn="ctr">
              <a:lnSpc>
                <a:spcPts val="2879"/>
              </a:lnSpc>
            </a:pPr>
            <a:endParaRPr lang="en-US" sz="2400" b="1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78680" y="3865665"/>
            <a:ext cx="8313721" cy="4513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Les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réglementations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strictes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du </a:t>
            </a:r>
            <a:r>
              <a:rPr lang="en-US" sz="18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transport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découragent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les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conducteurs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 faire des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arrêts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non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autorisés</a:t>
            </a:r>
            <a:r>
              <a:rPr lang="en-US" sz="18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comme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la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prise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ou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le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dépôt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passagers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hors </a:t>
            </a:r>
            <a:r>
              <a:rPr lang="en-US" sz="18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zones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approuvées</a:t>
            </a:r>
            <a:r>
              <a:rPr lang="en-US" sz="18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.</a:t>
            </a:r>
            <a:endParaRPr lang="en-US" dirty="0">
              <a:solidFill>
                <a:srgbClr val="000000"/>
              </a:solidFill>
              <a:latin typeface="Calibri"/>
              <a:ea typeface="+mn-lt"/>
              <a:cs typeface="+mn-lt"/>
              <a:sym typeface="Poppins"/>
            </a:endParaRPr>
          </a:p>
          <a:p>
            <a:b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</a:br>
            <a:r>
              <a:rPr lang="en-US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La </a:t>
            </a:r>
            <a:r>
              <a:rPr lang="en-US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plateforme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aide les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opérateurs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à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rester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conformes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grâce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aux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outils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de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suivi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visites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des</a:t>
            </a:r>
            <a:r>
              <a:rPr lang="en-US" sz="18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POI 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et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géofences</a:t>
            </a:r>
            <a:r>
              <a:rPr lang="en-US" sz="18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, 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qui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enregistrent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les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arrivées</a:t>
            </a:r>
            <a:r>
              <a:rPr lang="en-US" sz="18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départs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et temps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d’arrêt</a:t>
            </a:r>
            <a:r>
              <a:rPr lang="en-US" sz="18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.</a:t>
            </a:r>
            <a:endParaRPr lang="en-US" dirty="0">
              <a:ea typeface="Calibri"/>
              <a:cs typeface="Calibri"/>
            </a:endParaRPr>
          </a:p>
          <a:p>
            <a:endParaRPr lang="en-US" dirty="0">
              <a:solidFill>
                <a:srgbClr val="00444E"/>
              </a:solidFill>
              <a:latin typeface="Century Gothic"/>
              <a:ea typeface="+mn-lt"/>
              <a:cs typeface="+mn-lt"/>
            </a:endParaRPr>
          </a:p>
          <a:p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En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configurant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des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itinéraires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prédéfinis</a:t>
            </a:r>
            <a:r>
              <a:rPr lang="en-US" sz="18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, 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le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système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peut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notifier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instantanément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les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utilisateurs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si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un camion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dévie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 son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parcours</a:t>
            </a:r>
            <a:r>
              <a:rPr lang="en-US" sz="18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,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garantissant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le respect des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horaires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et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l’usage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exclusif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des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arrêts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autorisés</a:t>
            </a:r>
            <a:r>
              <a:rPr lang="en-US" sz="180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.</a:t>
            </a:r>
            <a:endParaRPr lang="en-US" dirty="0">
              <a:solidFill>
                <a:srgbClr val="000000"/>
              </a:solidFill>
              <a:latin typeface="Calibri"/>
              <a:ea typeface="+mn-lt"/>
              <a:cs typeface="+mn-lt"/>
              <a:sym typeface="Poppins"/>
            </a:endParaRPr>
          </a:p>
          <a:p>
            <a:b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</a:b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Comme les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géofences</a:t>
            </a:r>
            <a:r>
              <a:rPr lang="en-US" sz="18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, 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POI et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alertes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peuvent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être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configurés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rapidement</a:t>
            </a:r>
            <a:r>
              <a:rPr lang="en-US" sz="18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, 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les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opérateurs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bénéficient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d’un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système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simple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offrant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plus de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contrôle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et de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tranquillité</a:t>
            </a:r>
            <a:r>
              <a:rPr lang="en-US" sz="18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.</a:t>
            </a:r>
            <a:endParaRPr lang="en-US">
              <a:ea typeface="Calibri"/>
              <a:cs typeface="Calibri"/>
            </a:endParaRPr>
          </a:p>
          <a:p>
            <a:pPr algn="l">
              <a:lnSpc>
                <a:spcPts val="3240"/>
              </a:lnSpc>
            </a:pPr>
            <a:endParaRPr lang="en-US" sz="1800" dirty="0">
              <a:solidFill>
                <a:srgbClr val="00444E"/>
              </a:solidFill>
              <a:latin typeface="Century Gothic" panose="020B0502020202020204" pitchFamily="34" charset="0"/>
              <a:ea typeface="Poppins"/>
              <a:cs typeface="Poppi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28732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28700" y="1783942"/>
            <a:ext cx="8761894" cy="7474358"/>
            <a:chOff x="0" y="0"/>
            <a:chExt cx="11682525" cy="996581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682476" cy="9965817"/>
            </a:xfrm>
            <a:custGeom>
              <a:avLst/>
              <a:gdLst/>
              <a:ahLst/>
              <a:cxnLst/>
              <a:rect l="l" t="t" r="r" b="b"/>
              <a:pathLst>
                <a:path w="11682476" h="9965817">
                  <a:moveTo>
                    <a:pt x="0" y="0"/>
                  </a:moveTo>
                  <a:lnTo>
                    <a:pt x="11682476" y="0"/>
                  </a:lnTo>
                  <a:lnTo>
                    <a:pt x="11682476" y="9965817"/>
                  </a:lnTo>
                  <a:lnTo>
                    <a:pt x="0" y="99658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3979" r="-13979"/>
              </a:stretch>
            </a:blipFill>
          </p:spPr>
          <p:txBody>
            <a:bodyPr/>
            <a:lstStyle/>
            <a:p>
              <a:endParaRPr lang="en-ZA"/>
            </a:p>
          </p:txBody>
        </p:sp>
      </p:grpSp>
      <p:sp>
        <p:nvSpPr>
          <p:cNvPr id="6" name="Freeform 6"/>
          <p:cNvSpPr/>
          <p:nvPr/>
        </p:nvSpPr>
        <p:spPr>
          <a:xfrm>
            <a:off x="7963024" y="3126868"/>
            <a:ext cx="2521408" cy="3133953"/>
          </a:xfrm>
          <a:custGeom>
            <a:avLst/>
            <a:gdLst/>
            <a:ahLst/>
            <a:cxnLst/>
            <a:rect l="l" t="t" r="r" b="b"/>
            <a:pathLst>
              <a:path w="2521408" h="3133953">
                <a:moveTo>
                  <a:pt x="0" y="0"/>
                </a:moveTo>
                <a:lnTo>
                  <a:pt x="2521408" y="0"/>
                </a:lnTo>
                <a:lnTo>
                  <a:pt x="2521408" y="3133954"/>
                </a:lnTo>
                <a:lnTo>
                  <a:pt x="0" y="31339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7" name="Freeform 7"/>
          <p:cNvSpPr/>
          <p:nvPr/>
        </p:nvSpPr>
        <p:spPr>
          <a:xfrm>
            <a:off x="5640709" y="6422747"/>
            <a:ext cx="4872298" cy="2256011"/>
          </a:xfrm>
          <a:custGeom>
            <a:avLst/>
            <a:gdLst/>
            <a:ahLst/>
            <a:cxnLst/>
            <a:rect l="l" t="t" r="r" b="b"/>
            <a:pathLst>
              <a:path w="4872298" h="2256011">
                <a:moveTo>
                  <a:pt x="0" y="0"/>
                </a:moveTo>
                <a:lnTo>
                  <a:pt x="4872298" y="0"/>
                </a:lnTo>
                <a:lnTo>
                  <a:pt x="4872298" y="2256011"/>
                </a:lnTo>
                <a:lnTo>
                  <a:pt x="0" y="22560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8" name="TextBox 8"/>
          <p:cNvSpPr txBox="1"/>
          <p:nvPr/>
        </p:nvSpPr>
        <p:spPr>
          <a:xfrm>
            <a:off x="10379571" y="1679167"/>
            <a:ext cx="6879729" cy="674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3"/>
              </a:lnSpc>
            </a:pPr>
            <a:r>
              <a:rPr lang="en-US" sz="40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Gestion des </a:t>
            </a:r>
            <a:r>
              <a:rPr lang="en-US" sz="4000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Conducteurs</a:t>
            </a:r>
            <a:endParaRPr lang="en-US" dirty="0" err="1"/>
          </a:p>
        </p:txBody>
      </p:sp>
      <p:sp>
        <p:nvSpPr>
          <p:cNvPr id="9" name="TextBox 9"/>
          <p:cNvSpPr txBox="1"/>
          <p:nvPr/>
        </p:nvSpPr>
        <p:spPr>
          <a:xfrm>
            <a:off x="10974751" y="3079243"/>
            <a:ext cx="6365144" cy="1263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4"/>
              </a:lnSpc>
            </a:pP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Avec la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plateforme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, les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gestionnaires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peuvent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surveiller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le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comportement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conducteurs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temps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réel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identifiant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les pratiques à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risque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telles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que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freinages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brusques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excès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vitesse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ou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arrêts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non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autorisés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.</a:t>
            </a:r>
            <a:endParaRPr lang="en-US" dirty="0"/>
          </a:p>
        </p:txBody>
      </p:sp>
      <p:sp>
        <p:nvSpPr>
          <p:cNvPr id="10" name="TextBox 10"/>
          <p:cNvSpPr txBox="1"/>
          <p:nvPr/>
        </p:nvSpPr>
        <p:spPr>
          <a:xfrm>
            <a:off x="10836857" y="4619379"/>
            <a:ext cx="6640932" cy="4169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9255" lvl="1" indent="-194310">
              <a:buFont typeface="Arial"/>
              <a:buChar char="•"/>
            </a:pPr>
            <a:r>
              <a:rPr lang="en-US" b="1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 Bold"/>
              </a:rPr>
              <a:t>Suivi</a:t>
            </a:r>
            <a:r>
              <a:rPr lang="en-US" b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 Bold"/>
              </a:rPr>
              <a:t> du </a:t>
            </a:r>
            <a:r>
              <a:rPr lang="en-US" b="1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 Bold"/>
              </a:rPr>
              <a:t>comportement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 Bold"/>
              </a:rPr>
              <a:t> 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–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Surveillez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les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excès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de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vitesse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,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freinages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brusques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,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ralenti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prolongé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et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autres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comportements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risqués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en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temps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réel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.</a:t>
            </a:r>
            <a:endParaRPr lang="en-US"/>
          </a:p>
          <a:p>
            <a:pPr marL="389255" lvl="1" indent="-194310">
              <a:buFont typeface="Arial"/>
              <a:buChar char="•"/>
            </a:pPr>
            <a:endParaRPr lang="en-US" dirty="0">
              <a:solidFill>
                <a:srgbClr val="00444E"/>
              </a:solidFill>
              <a:latin typeface="Century Gothic"/>
              <a:ea typeface="+mn-lt"/>
              <a:cs typeface="Poppins"/>
            </a:endParaRPr>
          </a:p>
          <a:p>
            <a:pPr marL="389255" lvl="1" indent="-194310">
              <a:buFont typeface="Arial"/>
              <a:buChar char="•"/>
            </a:pPr>
            <a:r>
              <a:rPr lang="en-US" b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Rapports de performance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–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Accédez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aux fiches de score et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historiques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trajets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pour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évaluer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l’efficacité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et la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conformité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.</a:t>
            </a:r>
            <a:endParaRPr lang="en-US"/>
          </a:p>
          <a:p>
            <a:pPr marL="389255" lvl="1" indent="-194310">
              <a:buFont typeface="Arial"/>
              <a:buChar char="•"/>
            </a:pPr>
            <a:endParaRPr lang="en-US" dirty="0">
              <a:solidFill>
                <a:srgbClr val="00444E"/>
              </a:solidFill>
              <a:latin typeface="Century Gothic"/>
              <a:ea typeface="+mn-lt"/>
              <a:cs typeface="+mn-lt"/>
            </a:endParaRPr>
          </a:p>
          <a:p>
            <a:pPr marL="389255" lvl="1" indent="-194310">
              <a:buFont typeface="Arial"/>
              <a:buChar char="•"/>
            </a:pPr>
            <a:r>
              <a:rPr lang="en-US" b="1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Alertes</a:t>
            </a:r>
            <a:r>
              <a:rPr lang="en-US" b="1" dirty="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b="1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instantanées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–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Recevez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des notifications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cas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d’actions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dangereuses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ou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d’activités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non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autorisées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.</a:t>
            </a:r>
            <a:endParaRPr lang="en-US"/>
          </a:p>
          <a:p>
            <a:pPr marL="389255" lvl="1" indent="-194310">
              <a:buFont typeface="Arial"/>
              <a:buChar char="•"/>
            </a:pPr>
            <a:endParaRPr lang="en-US" dirty="0">
              <a:solidFill>
                <a:srgbClr val="00444E"/>
              </a:solidFill>
              <a:latin typeface="Century Gothic"/>
              <a:ea typeface="+mn-lt"/>
              <a:cs typeface="+mn-lt"/>
            </a:endParaRPr>
          </a:p>
          <a:p>
            <a:pPr marL="389255" lvl="1" indent="-194310">
              <a:buFont typeface="Arial"/>
              <a:buChar char="•"/>
            </a:pPr>
            <a:r>
              <a:rPr lang="en-US" b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Scores </a:t>
            </a:r>
            <a:r>
              <a:rPr lang="en-US" b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KPI </a:t>
            </a:r>
            <a:r>
              <a:rPr lang="en-US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personnalisés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–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Mesurez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la performance de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chaque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conducteur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selon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des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indicateurs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précis,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favorisant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responsabilité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et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amélioration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continue.</a:t>
            </a:r>
            <a:endParaRPr lang="en-US"/>
          </a:p>
          <a:p>
            <a:pPr marL="389255" lvl="1" indent="-194310" algn="l">
              <a:lnSpc>
                <a:spcPts val="2522"/>
              </a:lnSpc>
              <a:buFont typeface="Arial"/>
              <a:buChar char="•"/>
            </a:pPr>
            <a:endParaRPr lang="en-US" dirty="0">
              <a:solidFill>
                <a:srgbClr val="00444E"/>
              </a:solidFill>
              <a:latin typeface="Century Gothic" panose="020B0502020202020204" pitchFamily="34" charset="0"/>
              <a:ea typeface="Poppins"/>
              <a:cs typeface="Poppi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28732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28700" y="1783942"/>
            <a:ext cx="8761894" cy="7474358"/>
            <a:chOff x="0" y="0"/>
            <a:chExt cx="11682525" cy="996581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682476" cy="9965817"/>
            </a:xfrm>
            <a:custGeom>
              <a:avLst/>
              <a:gdLst/>
              <a:ahLst/>
              <a:cxnLst/>
              <a:rect l="l" t="t" r="r" b="b"/>
              <a:pathLst>
                <a:path w="11682476" h="9965817">
                  <a:moveTo>
                    <a:pt x="0" y="0"/>
                  </a:moveTo>
                  <a:lnTo>
                    <a:pt x="11682476" y="0"/>
                  </a:lnTo>
                  <a:lnTo>
                    <a:pt x="11682476" y="9965817"/>
                  </a:lnTo>
                  <a:lnTo>
                    <a:pt x="0" y="99658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3979" r="-13979"/>
              </a:stretch>
            </a:blipFill>
          </p:spPr>
          <p:txBody>
            <a:bodyPr/>
            <a:lstStyle/>
            <a:p>
              <a:endParaRPr lang="en-ZA"/>
            </a:p>
          </p:txBody>
        </p:sp>
      </p:grpSp>
      <p:sp>
        <p:nvSpPr>
          <p:cNvPr id="6" name="Freeform 6"/>
          <p:cNvSpPr/>
          <p:nvPr/>
        </p:nvSpPr>
        <p:spPr>
          <a:xfrm>
            <a:off x="3185247" y="6672564"/>
            <a:ext cx="7489685" cy="2437268"/>
          </a:xfrm>
          <a:custGeom>
            <a:avLst/>
            <a:gdLst/>
            <a:ahLst/>
            <a:cxnLst/>
            <a:rect l="l" t="t" r="r" b="b"/>
            <a:pathLst>
              <a:path w="7489685" h="2437268">
                <a:moveTo>
                  <a:pt x="0" y="0"/>
                </a:moveTo>
                <a:lnTo>
                  <a:pt x="7489685" y="0"/>
                </a:lnTo>
                <a:lnTo>
                  <a:pt x="7489685" y="2437268"/>
                </a:lnTo>
                <a:lnTo>
                  <a:pt x="0" y="24372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7" name="Freeform 7"/>
          <p:cNvSpPr/>
          <p:nvPr/>
        </p:nvSpPr>
        <p:spPr>
          <a:xfrm>
            <a:off x="1984122" y="5843225"/>
            <a:ext cx="1773600" cy="1773600"/>
          </a:xfrm>
          <a:custGeom>
            <a:avLst/>
            <a:gdLst/>
            <a:ahLst/>
            <a:cxnLst/>
            <a:rect l="l" t="t" r="r" b="b"/>
            <a:pathLst>
              <a:path w="1773600" h="1773600">
                <a:moveTo>
                  <a:pt x="0" y="0"/>
                </a:moveTo>
                <a:lnTo>
                  <a:pt x="1773600" y="0"/>
                </a:lnTo>
                <a:lnTo>
                  <a:pt x="1773600" y="1773600"/>
                </a:lnTo>
                <a:lnTo>
                  <a:pt x="0" y="1773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8" name="TextBox 8"/>
          <p:cNvSpPr txBox="1"/>
          <p:nvPr/>
        </p:nvSpPr>
        <p:spPr>
          <a:xfrm>
            <a:off x="10265253" y="1780104"/>
            <a:ext cx="6879729" cy="674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3"/>
              </a:lnSpc>
            </a:pPr>
            <a:r>
              <a:rPr lang="en-US" sz="4000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Sécurité</a:t>
            </a:r>
            <a:r>
              <a:rPr lang="en-US" sz="40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des </a:t>
            </a:r>
            <a:r>
              <a:rPr lang="en-US" sz="4000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Passagers</a:t>
            </a:r>
            <a:endParaRPr lang="en-US" dirty="0" err="1"/>
          </a:p>
        </p:txBody>
      </p:sp>
      <p:sp>
        <p:nvSpPr>
          <p:cNvPr id="9" name="TextBox 9"/>
          <p:cNvSpPr txBox="1"/>
          <p:nvPr/>
        </p:nvSpPr>
        <p:spPr>
          <a:xfrm>
            <a:off x="10823321" y="5786075"/>
            <a:ext cx="6640932" cy="3469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9255" lvl="1" indent="-194310">
              <a:buFont typeface="Arial"/>
              <a:buChar char="•"/>
            </a:pPr>
            <a:r>
              <a:rPr lang="en-US" b="1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 Bold"/>
              </a:rPr>
              <a:t>Immobilisation</a:t>
            </a:r>
            <a:r>
              <a:rPr lang="en-US" b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 Bold"/>
              </a:rPr>
              <a:t> à distance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 Bold"/>
              </a:rPr>
              <a:t> –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Coupez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instantanément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le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moteur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pour stopper un véhicule non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autorisé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.</a:t>
            </a:r>
            <a:endParaRPr lang="en-US">
              <a:latin typeface="Calibri"/>
              <a:ea typeface="+mn-lt"/>
              <a:cs typeface="Calibri"/>
            </a:endParaRPr>
          </a:p>
          <a:p>
            <a:pPr marL="389255" lvl="1" indent="-194310">
              <a:buFont typeface="Arial"/>
              <a:buChar char="•"/>
            </a:pPr>
            <a:endParaRPr lang="en-US" dirty="0">
              <a:solidFill>
                <a:srgbClr val="00444E"/>
              </a:solidFill>
              <a:latin typeface="Century Gothic"/>
              <a:ea typeface="+mn-lt"/>
              <a:cs typeface="Poppins"/>
            </a:endParaRPr>
          </a:p>
          <a:p>
            <a:pPr marL="389255" lvl="1" indent="-194310">
              <a:buFont typeface="Arial"/>
              <a:buChar char="•"/>
            </a:pPr>
            <a:r>
              <a:rPr lang="en-US" b="1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Sécurité</a:t>
            </a:r>
            <a:r>
              <a:rPr lang="en-US" b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des </a:t>
            </a:r>
            <a:r>
              <a:rPr lang="en-US" b="1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passagers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–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Réagissez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rapidement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cas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d’urgence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pour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protéger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toutes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les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personnes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à bord.</a:t>
            </a:r>
            <a:endParaRPr lang="en-US"/>
          </a:p>
          <a:p>
            <a:pPr marL="389255" lvl="1" indent="-194310">
              <a:buFont typeface="Arial"/>
              <a:buChar char="•"/>
            </a:pPr>
            <a:endParaRPr lang="en-US" dirty="0">
              <a:solidFill>
                <a:srgbClr val="00444E"/>
              </a:solidFill>
              <a:latin typeface="Century Gothic"/>
              <a:ea typeface="+mn-lt"/>
              <a:cs typeface="+mn-lt"/>
              <a:sym typeface="Poppins Bold"/>
            </a:endParaRPr>
          </a:p>
          <a:p>
            <a:pPr marL="389255" lvl="1" indent="-194310">
              <a:buFont typeface="Arial"/>
              <a:buChar char="•"/>
            </a:pPr>
            <a:r>
              <a:rPr lang="en-US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Réponse</a:t>
            </a:r>
            <a:r>
              <a:rPr lang="en-US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</a:t>
            </a:r>
            <a:r>
              <a:rPr lang="en-US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en</a:t>
            </a:r>
            <a:r>
              <a:rPr lang="en-US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temps </a:t>
            </a:r>
            <a:r>
              <a:rPr lang="en-US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réel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– 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Intervention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immédiate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du dispatch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cas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 menace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ou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risque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.</a:t>
            </a:r>
            <a:endParaRPr lang="en-US" dirty="0"/>
          </a:p>
          <a:p>
            <a:pPr marL="389255" lvl="1" indent="-194310" algn="l">
              <a:lnSpc>
                <a:spcPts val="2522"/>
              </a:lnSpc>
              <a:buFont typeface="Arial"/>
              <a:buChar char="•"/>
            </a:pPr>
            <a:endParaRPr lang="en-US" dirty="0">
              <a:solidFill>
                <a:srgbClr val="00444E"/>
              </a:solidFill>
              <a:latin typeface="Century Gothic" panose="020B0502020202020204" pitchFamily="34" charset="0"/>
              <a:ea typeface="Poppins"/>
              <a:cs typeface="Poppins"/>
            </a:endParaRPr>
          </a:p>
          <a:p>
            <a:pPr algn="l">
              <a:lnSpc>
                <a:spcPts val="2522"/>
              </a:lnSpc>
            </a:pPr>
            <a:endParaRPr lang="en-US" dirty="0">
              <a:solidFill>
                <a:srgbClr val="00444E"/>
              </a:solidFill>
              <a:latin typeface="Century Gothic" panose="020B0502020202020204" pitchFamily="34" charset="0"/>
              <a:ea typeface="Poppins"/>
              <a:cs typeface="Poppins"/>
            </a:endParaRPr>
          </a:p>
          <a:p>
            <a:pPr algn="l">
              <a:lnSpc>
                <a:spcPts val="2524"/>
              </a:lnSpc>
            </a:pPr>
            <a:endParaRPr lang="en-US" sz="1803">
              <a:solidFill>
                <a:srgbClr val="00444E"/>
              </a:solidFill>
              <a:latin typeface="Century Gothic" panose="020B0502020202020204" pitchFamily="34" charset="0"/>
              <a:ea typeface="Poppins"/>
              <a:cs typeface="Poppins"/>
            </a:endParaRPr>
          </a:p>
          <a:p>
            <a:pPr>
              <a:lnSpc>
                <a:spcPts val="2522"/>
              </a:lnSpc>
            </a:pPr>
            <a:endParaRPr lang="en-US" sz="1803">
              <a:solidFill>
                <a:srgbClr val="00444E"/>
              </a:solidFill>
              <a:latin typeface="Century Gothic" panose="020B0502020202020204" pitchFamily="34" charset="0"/>
              <a:ea typeface="Poppins"/>
              <a:cs typeface="Poppi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674932" y="2740908"/>
            <a:ext cx="6937711" cy="2507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En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cas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 situation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dangereuse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, la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plateforme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offre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aux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opérateurs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un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contrôle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immédiat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.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Ils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peuvent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désactiver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fonctions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du véhicule à distance, y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compris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couper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le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moteur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pour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immobiliser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le camion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instantanément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.</a:t>
            </a:r>
            <a:endParaRPr lang="en-US" dirty="0"/>
          </a:p>
          <a:p>
            <a:endParaRPr lang="en-US" dirty="0">
              <a:solidFill>
                <a:srgbClr val="00444E"/>
              </a:solidFill>
              <a:latin typeface="Century Gothic"/>
              <a:ea typeface="+mn-lt"/>
              <a:cs typeface="+mn-lt"/>
              <a:sym typeface="Poppins"/>
            </a:endParaRPr>
          </a:p>
          <a:p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Cette intervention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rapide</a:t>
            </a:r>
            <a:r>
              <a:rPr lang="en-US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permet de prévenir les usages non autorisés, de protéger les passagers et de réduire les risques de vol ou dommages.</a:t>
            </a:r>
            <a:endParaRPr lang="en-US"/>
          </a:p>
          <a:p>
            <a:pPr algn="l">
              <a:lnSpc>
                <a:spcPts val="2522"/>
              </a:lnSpc>
            </a:pPr>
            <a:endParaRPr lang="en-US" dirty="0">
              <a:solidFill>
                <a:srgbClr val="00444E"/>
              </a:solidFill>
              <a:latin typeface="Century Gothic" panose="020B0502020202020204" pitchFamily="34" charset="0"/>
              <a:ea typeface="Poppins"/>
              <a:cs typeface="Poppi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28732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22223" y="1471267"/>
            <a:ext cx="8761894" cy="7474358"/>
            <a:chOff x="0" y="0"/>
            <a:chExt cx="11682525" cy="996581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682476" cy="9965817"/>
            </a:xfrm>
            <a:custGeom>
              <a:avLst/>
              <a:gdLst/>
              <a:ahLst/>
              <a:cxnLst/>
              <a:rect l="l" t="t" r="r" b="b"/>
              <a:pathLst>
                <a:path w="11682476" h="9965817">
                  <a:moveTo>
                    <a:pt x="0" y="0"/>
                  </a:moveTo>
                  <a:lnTo>
                    <a:pt x="11682476" y="0"/>
                  </a:lnTo>
                  <a:lnTo>
                    <a:pt x="11682476" y="9965817"/>
                  </a:lnTo>
                  <a:lnTo>
                    <a:pt x="0" y="99658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37919" b="-37919"/>
              </a:stretch>
            </a:blipFill>
          </p:spPr>
          <p:txBody>
            <a:bodyPr/>
            <a:lstStyle/>
            <a:p>
              <a:endParaRPr lang="en-ZA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29475" y="2128039"/>
            <a:ext cx="7647490" cy="674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03"/>
              </a:lnSpc>
            </a:pPr>
            <a:r>
              <a:rPr lang="en-US" sz="40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Gestion de la Maintenance</a:t>
            </a:r>
            <a:endParaRPr lang="en-US" dirty="0"/>
          </a:p>
        </p:txBody>
      </p:sp>
      <p:sp>
        <p:nvSpPr>
          <p:cNvPr id="7" name="TextBox 7"/>
          <p:cNvSpPr txBox="1"/>
          <p:nvPr/>
        </p:nvSpPr>
        <p:spPr>
          <a:xfrm>
            <a:off x="10229475" y="3118282"/>
            <a:ext cx="7197969" cy="3061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Lorsque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la performance du véhicule est compromise, la plateforme donne aux opérateurs les outils nécessaires pour agir de manière proactive. Grâce à la surveillance en temps réel de l’état moteur, du kilométrage et des alertes critiques, les problèmes peuvent être détectés avant la panne.</a:t>
            </a:r>
            <a:endParaRPr lang="en-US" dirty="0"/>
          </a:p>
          <a:p>
            <a:endParaRPr lang="en-US" dirty="0">
              <a:solidFill>
                <a:srgbClr val="00444E"/>
              </a:solidFill>
              <a:latin typeface="Century Gothic"/>
              <a:ea typeface="+mn-lt"/>
              <a:cs typeface="+mn-lt"/>
            </a:endParaRPr>
          </a:p>
          <a:p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Les rappels de 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maintenance programmés et les rapports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détaillés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permettent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garder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les camions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excellent état,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réduisant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les temps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d’arrêt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prolongeant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la durée de vie et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assurant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des trajets sans interruption.</a:t>
            </a:r>
            <a:endParaRPr lang="en-US" dirty="0"/>
          </a:p>
          <a:p>
            <a:pPr algn="l">
              <a:lnSpc>
                <a:spcPts val="2522"/>
              </a:lnSpc>
            </a:pPr>
            <a:endParaRPr lang="en-US" dirty="0">
              <a:solidFill>
                <a:srgbClr val="00444E"/>
              </a:solidFill>
              <a:latin typeface="Century Gothic" panose="020B0502020202020204" pitchFamily="34" charset="0"/>
              <a:ea typeface="Poppins"/>
              <a:cs typeface="Poppi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29475" y="6244540"/>
            <a:ext cx="7197969" cy="3469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9255" indent="-194310">
              <a:buFont typeface="Arial"/>
              <a:buChar char="•"/>
            </a:pPr>
            <a:r>
              <a:rPr lang="en-US" b="1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 Bold"/>
              </a:rPr>
              <a:t>Planification </a:t>
            </a:r>
            <a:r>
              <a:rPr lang="en-US" b="1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 Bold"/>
              </a:rPr>
              <a:t>automatique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 Bold"/>
              </a:rPr>
              <a:t>–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Recevez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des rappels pour les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entretiens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afin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d’éviter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les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pannes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 Bold"/>
              </a:rPr>
              <a:t>imprévues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 Bold"/>
              </a:rPr>
              <a:t>.</a:t>
            </a:r>
            <a:endParaRPr lang="en-US" dirty="0">
              <a:latin typeface="Poppins"/>
              <a:ea typeface="Calibri"/>
              <a:cs typeface="Calibri"/>
            </a:endParaRPr>
          </a:p>
          <a:p>
            <a:pPr marL="389255" indent="-194310">
              <a:buFont typeface="Arial"/>
              <a:buChar char="•"/>
            </a:pPr>
            <a:endParaRPr lang="en-US" dirty="0">
              <a:solidFill>
                <a:srgbClr val="00444E"/>
              </a:solidFill>
              <a:latin typeface="Century Gothic"/>
              <a:ea typeface="+mn-lt"/>
              <a:cs typeface="Poppins"/>
              <a:sym typeface="Poppins Bold"/>
            </a:endParaRPr>
          </a:p>
          <a:p>
            <a:pPr marL="389255" lvl="1" indent="-194310">
              <a:buFont typeface="Arial"/>
              <a:buChar char="•"/>
            </a:pPr>
            <a:r>
              <a:rPr lang="en-US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Rapports </a:t>
            </a:r>
            <a:r>
              <a:rPr lang="en-US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d’historique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–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Consultez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les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enregistrements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détaillés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toutes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les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opérations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maintenance.</a:t>
            </a:r>
            <a:endParaRPr lang="en-US" dirty="0"/>
          </a:p>
          <a:p>
            <a:pPr marL="389255" lvl="1" indent="-194310">
              <a:buFont typeface="Arial"/>
              <a:buChar char="•"/>
            </a:pPr>
            <a:endParaRPr lang="en-US" dirty="0">
              <a:solidFill>
                <a:srgbClr val="00444E"/>
              </a:solidFill>
              <a:latin typeface="Century Gothic"/>
              <a:ea typeface="+mn-lt"/>
              <a:cs typeface="+mn-lt"/>
              <a:sym typeface="Poppins Bold"/>
            </a:endParaRPr>
          </a:p>
          <a:p>
            <a:pPr marL="389255" lvl="1" indent="-194310">
              <a:buFont typeface="Arial"/>
              <a:buChar char="•"/>
            </a:pPr>
            <a:r>
              <a:rPr lang="en-US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Gestion des </a:t>
            </a:r>
            <a:r>
              <a:rPr lang="en-US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consommables</a:t>
            </a:r>
            <a:r>
              <a:rPr lang="en-US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– 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Suivez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huile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filtres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, plaquettes et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autres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pièces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pour assurer un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remplacement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à temps.</a:t>
            </a:r>
            <a:endParaRPr lang="en-US" dirty="0"/>
          </a:p>
          <a:p>
            <a:pPr marL="389255" lvl="1" indent="-194310" algn="l">
              <a:lnSpc>
                <a:spcPts val="2522"/>
              </a:lnSpc>
              <a:buFont typeface="Arial"/>
              <a:buChar char="•"/>
            </a:pPr>
            <a:endParaRPr lang="en-US" dirty="0">
              <a:solidFill>
                <a:srgbClr val="00444E"/>
              </a:solidFill>
              <a:latin typeface="Century Gothic" panose="020B0502020202020204" pitchFamily="34" charset="0"/>
              <a:ea typeface="Poppins"/>
              <a:cs typeface="Poppins"/>
            </a:endParaRPr>
          </a:p>
          <a:p>
            <a:pPr algn="l">
              <a:lnSpc>
                <a:spcPts val="2522"/>
              </a:lnSpc>
            </a:pPr>
            <a:endParaRPr lang="en-US" sz="1803">
              <a:solidFill>
                <a:srgbClr val="00444E"/>
              </a:solidFill>
              <a:latin typeface="Century Gothic" panose="020B0502020202020204" pitchFamily="34" charset="0"/>
              <a:ea typeface="Poppins"/>
              <a:cs typeface="Poppins"/>
              <a:sym typeface="Poppins"/>
            </a:endParaRPr>
          </a:p>
          <a:p>
            <a:pPr algn="l">
              <a:lnSpc>
                <a:spcPts val="2524"/>
              </a:lnSpc>
            </a:pPr>
            <a:endParaRPr lang="en-US" sz="1803">
              <a:solidFill>
                <a:srgbClr val="00444E"/>
              </a:solidFill>
              <a:latin typeface="Century Gothic" panose="020B0502020202020204" pitchFamily="34" charset="0"/>
              <a:ea typeface="Poppins"/>
              <a:cs typeface="Poppins"/>
              <a:sym typeface="Poppins"/>
            </a:endParaRPr>
          </a:p>
          <a:p>
            <a:pPr algn="l">
              <a:lnSpc>
                <a:spcPts val="2522"/>
              </a:lnSpc>
            </a:pPr>
            <a:endParaRPr lang="en-US" sz="1803">
              <a:solidFill>
                <a:srgbClr val="00444E"/>
              </a:solidFill>
              <a:latin typeface="Century Gothic" panose="020B0502020202020204" pitchFamily="34" charset="0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28732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ZA"/>
            </a:p>
          </p:txBody>
        </p:sp>
      </p:grpSp>
      <p:sp>
        <p:nvSpPr>
          <p:cNvPr id="4" name="Freeform 4"/>
          <p:cNvSpPr/>
          <p:nvPr/>
        </p:nvSpPr>
        <p:spPr>
          <a:xfrm>
            <a:off x="926672" y="2119384"/>
            <a:ext cx="9167195" cy="6086561"/>
          </a:xfrm>
          <a:custGeom>
            <a:avLst/>
            <a:gdLst/>
            <a:ahLst/>
            <a:cxnLst/>
            <a:rect l="l" t="t" r="r" b="b"/>
            <a:pathLst>
              <a:path w="9167195" h="6086561">
                <a:moveTo>
                  <a:pt x="0" y="0"/>
                </a:moveTo>
                <a:lnTo>
                  <a:pt x="9167196" y="0"/>
                </a:lnTo>
                <a:lnTo>
                  <a:pt x="9167196" y="6086561"/>
                </a:lnTo>
                <a:lnTo>
                  <a:pt x="0" y="60865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2" r="-172"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5" name="Freeform 5"/>
          <p:cNvSpPr/>
          <p:nvPr/>
        </p:nvSpPr>
        <p:spPr>
          <a:xfrm>
            <a:off x="7539588" y="6719278"/>
            <a:ext cx="2859033" cy="2859033"/>
          </a:xfrm>
          <a:custGeom>
            <a:avLst/>
            <a:gdLst/>
            <a:ahLst/>
            <a:cxnLst/>
            <a:rect l="l" t="t" r="r" b="b"/>
            <a:pathLst>
              <a:path w="2859033" h="2859033">
                <a:moveTo>
                  <a:pt x="0" y="0"/>
                </a:moveTo>
                <a:lnTo>
                  <a:pt x="2859033" y="0"/>
                </a:lnTo>
                <a:lnTo>
                  <a:pt x="2859033" y="2859033"/>
                </a:lnTo>
                <a:lnTo>
                  <a:pt x="0" y="28590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6" name="TextBox 6"/>
          <p:cNvSpPr txBox="1"/>
          <p:nvPr/>
        </p:nvSpPr>
        <p:spPr>
          <a:xfrm>
            <a:off x="10588300" y="1922699"/>
            <a:ext cx="6879729" cy="674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03"/>
              </a:lnSpc>
            </a:pPr>
            <a:r>
              <a:rPr lang="en-US" sz="4000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Télématique</a:t>
            </a:r>
            <a:r>
              <a:rPr lang="en-US" sz="40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</a:t>
            </a:r>
            <a:r>
              <a:rPr lang="en-US" sz="4000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Vidéo</a:t>
            </a:r>
            <a:endParaRPr lang="en-US" dirty="0" err="1"/>
          </a:p>
        </p:txBody>
      </p:sp>
      <p:sp>
        <p:nvSpPr>
          <p:cNvPr id="7" name="TextBox 7"/>
          <p:cNvSpPr txBox="1"/>
          <p:nvPr/>
        </p:nvSpPr>
        <p:spPr>
          <a:xfrm>
            <a:off x="10588300" y="2944998"/>
            <a:ext cx="6443221" cy="1575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4"/>
              </a:lnSpc>
            </a:pP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La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sécurité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efficace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des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flottes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repose sur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une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visibilité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complète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des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événements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sur la route. Avec la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télématique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vidéo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 la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plateforme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, les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gestionnaires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peuvent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surveiller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le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comportement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des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conducteurs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, les conditions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routières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et les incidents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en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temps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réel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, y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compris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via le streaming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en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direct.</a:t>
            </a:r>
            <a:endParaRPr lang="en-US" sz="1600">
              <a:ea typeface="Calibri"/>
              <a:cs typeface="Calibri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588300" y="4842327"/>
            <a:ext cx="6671000" cy="2784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9255" lvl="1" indent="-194310">
              <a:buFont typeface="Arial"/>
              <a:buChar char="•"/>
            </a:pPr>
            <a:r>
              <a:rPr lang="en-US" b="1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 Bold"/>
              </a:rPr>
              <a:t>Streaming </a:t>
            </a:r>
            <a:r>
              <a:rPr lang="en-US" b="1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 Bold"/>
              </a:rPr>
              <a:t>en</a:t>
            </a:r>
            <a:r>
              <a:rPr lang="en-US" b="1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 Bold"/>
              </a:rPr>
              <a:t> direct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 Bold"/>
              </a:rPr>
              <a:t>–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Surveillez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les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véhicules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temps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réel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pour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une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visibilité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immédiate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.</a:t>
            </a:r>
            <a:endParaRPr lang="en-US" dirty="0"/>
          </a:p>
          <a:p>
            <a:pPr marL="389255" lvl="1" indent="-194310">
              <a:buFont typeface="Arial"/>
              <a:buChar char="•"/>
            </a:pPr>
            <a:endParaRPr lang="en-US" dirty="0">
              <a:solidFill>
                <a:srgbClr val="00444E"/>
              </a:solidFill>
              <a:latin typeface="Century Gothic"/>
              <a:ea typeface="+mn-lt"/>
              <a:cs typeface="Poppins"/>
            </a:endParaRPr>
          </a:p>
          <a:p>
            <a:pPr marL="389255" lvl="1" indent="-194310">
              <a:buFont typeface="Arial"/>
              <a:buChar char="•"/>
            </a:pPr>
            <a:r>
              <a:rPr lang="en-US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Enregistrement</a:t>
            </a:r>
            <a:r>
              <a:rPr lang="en-US" b="1" dirty="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des </a:t>
            </a:r>
            <a:r>
              <a:rPr lang="en-US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événements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–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Capturez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les incidents (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freinages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brusques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virages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serrés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, collisions) avec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alertes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instantanées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.</a:t>
            </a:r>
            <a:endParaRPr lang="en-US" dirty="0"/>
          </a:p>
          <a:p>
            <a:pPr marL="389255" lvl="1" indent="-194310">
              <a:buFont typeface="Arial"/>
              <a:buChar char="•"/>
            </a:pPr>
            <a:endParaRPr lang="en-US" dirty="0">
              <a:solidFill>
                <a:srgbClr val="00444E"/>
              </a:solidFill>
              <a:latin typeface="Century Gothic"/>
              <a:ea typeface="+mn-lt"/>
              <a:cs typeface="+mn-lt"/>
            </a:endParaRPr>
          </a:p>
          <a:p>
            <a:pPr marL="389255" lvl="1" indent="-194310">
              <a:buFont typeface="Arial"/>
              <a:buChar char="•"/>
            </a:pPr>
            <a:r>
              <a:rPr lang="en-US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Analyse</a:t>
            </a:r>
            <a:r>
              <a:rPr lang="en-US" b="1" dirty="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du </a:t>
            </a:r>
            <a:r>
              <a:rPr lang="en-US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comportement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–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Identifiez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les actions à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risque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grâce aux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vidéos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et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proposez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du coaching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ciblé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.</a:t>
            </a:r>
            <a:endParaRPr lang="en-US" dirty="0"/>
          </a:p>
          <a:p>
            <a:pPr marL="389255" lvl="1" indent="-194310" algn="l">
              <a:lnSpc>
                <a:spcPts val="2522"/>
              </a:lnSpc>
              <a:buFont typeface="Arial"/>
              <a:buChar char="•"/>
            </a:pPr>
            <a:endParaRPr lang="en-US" dirty="0">
              <a:solidFill>
                <a:srgbClr val="00444E"/>
              </a:solidFill>
              <a:latin typeface="Century Gothic" panose="020B0502020202020204" pitchFamily="34" charset="0"/>
              <a:ea typeface="Poppins"/>
              <a:cs typeface="Poppi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28732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ZA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588300" y="1922699"/>
            <a:ext cx="6879729" cy="1265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4000" b="1" err="1">
                <a:solidFill>
                  <a:srgbClr val="00444E"/>
                </a:solidFill>
                <a:latin typeface="Century Gothic"/>
                <a:ea typeface="Poppins Bold"/>
                <a:cs typeface="Poppins Bold"/>
                <a:sym typeface="Poppins Bold"/>
              </a:rPr>
              <a:t>Télématique</a:t>
            </a:r>
            <a:r>
              <a:rPr lang="en-US" sz="4000" b="1">
                <a:solidFill>
                  <a:srgbClr val="00444E"/>
                </a:solidFill>
                <a:latin typeface="Century Gothic"/>
                <a:ea typeface="Poppins Bold"/>
                <a:cs typeface="Poppins Bold"/>
                <a:sym typeface="Poppins Bold"/>
              </a:rPr>
              <a:t> </a:t>
            </a:r>
            <a:r>
              <a:rPr lang="en-US" sz="4000" b="1" err="1">
                <a:solidFill>
                  <a:srgbClr val="00444E"/>
                </a:solidFill>
                <a:latin typeface="Century Gothic"/>
                <a:ea typeface="Poppins Bold"/>
                <a:cs typeface="Poppins Bold"/>
                <a:sym typeface="Poppins Bold"/>
              </a:rPr>
              <a:t>Vidéo</a:t>
            </a:r>
            <a:endParaRPr lang="en-US" sz="4000" b="1" err="1">
              <a:solidFill>
                <a:srgbClr val="00444E"/>
              </a:solidFill>
              <a:latin typeface="Century Gothic"/>
              <a:ea typeface="Poppins Bold"/>
              <a:cs typeface="Poppins Bold"/>
            </a:endParaRPr>
          </a:p>
          <a:p>
            <a:pPr algn="l">
              <a:lnSpc>
                <a:spcPts val="5603"/>
              </a:lnSpc>
            </a:pPr>
            <a:endParaRPr lang="en-US" sz="4000" b="1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588300" y="2944998"/>
            <a:ext cx="6443221" cy="1517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1600" dirty="0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La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sécurité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efficace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 des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flottes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 repose sur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une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visibilité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complète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 des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événements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 sur la route. Avec la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télématique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vidéo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 de la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plateforme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, les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gestionnaires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peuvent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surveiller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 le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comportement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 des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conducteurs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, les conditions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routières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 et les incidents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en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 temps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réel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, y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compris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 via le streaming </a:t>
            </a:r>
            <a:r>
              <a:rPr lang="en-US" sz="1600" err="1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en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Poppins"/>
                <a:cs typeface="Poppins"/>
                <a:sym typeface="Poppins"/>
              </a:rPr>
              <a:t> direct.</a:t>
            </a:r>
            <a:endParaRPr lang="en-US" sz="1600" dirty="0">
              <a:solidFill>
                <a:srgbClr val="00444E"/>
              </a:solidFill>
              <a:latin typeface="Century Gothic"/>
              <a:ea typeface="Poppins"/>
              <a:cs typeface="Poppins"/>
            </a:endParaRPr>
          </a:p>
          <a:p>
            <a:pPr algn="l">
              <a:lnSpc>
                <a:spcPts val="2524"/>
              </a:lnSpc>
            </a:pPr>
            <a:endParaRPr lang="en-US" sz="1600" dirty="0">
              <a:solidFill>
                <a:srgbClr val="00444E"/>
              </a:solidFill>
              <a:latin typeface="Century Gothic" panose="020B0502020202020204" pitchFamily="34" charset="0"/>
              <a:ea typeface="Poppins"/>
              <a:cs typeface="Poppi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588300" y="4842327"/>
            <a:ext cx="6671000" cy="3746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9255" indent="-194310">
              <a:buFont typeface="Arial"/>
              <a:buChar char="•"/>
            </a:pPr>
            <a:r>
              <a:rPr lang="en-US" b="1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 Bold"/>
              </a:rPr>
              <a:t>Streaming </a:t>
            </a:r>
            <a:r>
              <a:rPr lang="en-US" b="1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 Bold"/>
              </a:rPr>
              <a:t>en</a:t>
            </a:r>
            <a:r>
              <a:rPr lang="en-US" b="1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 Bold"/>
              </a:rPr>
              <a:t> direct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 Bold"/>
              </a:rPr>
              <a:t>–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Surveillez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les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véhicules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temps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réel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pour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une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visibilité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immédiate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.</a:t>
            </a:r>
            <a:endParaRPr lang="en-US" dirty="0">
              <a:latin typeface="Calibri"/>
              <a:ea typeface="+mn-lt"/>
              <a:cs typeface="Calibri"/>
            </a:endParaRPr>
          </a:p>
          <a:p>
            <a:pPr marL="389255" indent="-194310">
              <a:buFont typeface="Arial"/>
              <a:buChar char="•"/>
            </a:pPr>
            <a:endParaRPr lang="en-US" dirty="0">
              <a:solidFill>
                <a:srgbClr val="00444E"/>
              </a:solidFill>
              <a:latin typeface="Century Gothic"/>
              <a:ea typeface="+mn-lt"/>
              <a:cs typeface="Poppins"/>
            </a:endParaRPr>
          </a:p>
          <a:p>
            <a:pPr marL="389255" lvl="1" indent="-194310">
              <a:buFont typeface="Arial"/>
              <a:buChar char="•"/>
            </a:pPr>
            <a:r>
              <a:rPr lang="en-US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Enregistrement</a:t>
            </a:r>
            <a:r>
              <a:rPr lang="en-US" b="1" dirty="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des </a:t>
            </a:r>
            <a:r>
              <a:rPr lang="en-US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événements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–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Capturez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les incidents (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freinages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brusques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virages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serrés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, collisions) avec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alertes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instantanées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.</a:t>
            </a:r>
            <a:endParaRPr lang="en-US" dirty="0"/>
          </a:p>
          <a:p>
            <a:pPr marL="389255" lvl="1" indent="-194310">
              <a:buFont typeface="Arial"/>
              <a:buChar char="•"/>
            </a:pPr>
            <a:endParaRPr lang="en-US" dirty="0">
              <a:solidFill>
                <a:srgbClr val="00444E"/>
              </a:solidFill>
              <a:latin typeface="Century Gothic"/>
              <a:ea typeface="+mn-lt"/>
              <a:cs typeface="+mn-lt"/>
            </a:endParaRPr>
          </a:p>
          <a:p>
            <a:pPr marL="389255" lvl="1" indent="-194310">
              <a:buFont typeface="Arial"/>
              <a:buChar char="•"/>
            </a:pPr>
            <a:r>
              <a:rPr lang="en-US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Analyse</a:t>
            </a:r>
            <a:r>
              <a:rPr lang="en-US" b="1" dirty="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du </a:t>
            </a:r>
            <a:r>
              <a:rPr lang="en-US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comportement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–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Identifiez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les actions à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risque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grâce aux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vidéos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et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proposez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du coaching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ciblé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.</a:t>
            </a:r>
            <a:endParaRPr lang="en-US" dirty="0"/>
          </a:p>
          <a:p>
            <a:pPr marL="389255" lvl="1" indent="-194310" algn="l">
              <a:lnSpc>
                <a:spcPts val="2522"/>
              </a:lnSpc>
              <a:buFont typeface="Arial"/>
              <a:buChar char="•"/>
            </a:pPr>
            <a:endParaRPr lang="en-US" dirty="0">
              <a:solidFill>
                <a:srgbClr val="00444E"/>
              </a:solidFill>
              <a:latin typeface="Century Gothic" panose="020B0502020202020204" pitchFamily="34" charset="0"/>
              <a:ea typeface="Poppins"/>
              <a:cs typeface="Poppins"/>
            </a:endParaRPr>
          </a:p>
          <a:p>
            <a:pPr algn="l">
              <a:lnSpc>
                <a:spcPts val="2522"/>
              </a:lnSpc>
            </a:pPr>
            <a:endParaRPr lang="en-US" sz="1803">
              <a:solidFill>
                <a:srgbClr val="00444E"/>
              </a:solidFill>
              <a:latin typeface="Century Gothic" panose="020B0502020202020204" pitchFamily="34" charset="0"/>
              <a:ea typeface="Poppins"/>
              <a:cs typeface="Poppins"/>
              <a:sym typeface="Poppins"/>
            </a:endParaRPr>
          </a:p>
          <a:p>
            <a:pPr algn="l">
              <a:lnSpc>
                <a:spcPts val="2524"/>
              </a:lnSpc>
            </a:pPr>
            <a:endParaRPr lang="en-US" sz="1803">
              <a:solidFill>
                <a:srgbClr val="00444E"/>
              </a:solidFill>
              <a:latin typeface="Century Gothic" panose="020B0502020202020204" pitchFamily="34" charset="0"/>
              <a:ea typeface="Poppins"/>
              <a:cs typeface="Poppins"/>
              <a:sym typeface="Poppins"/>
            </a:endParaRPr>
          </a:p>
          <a:p>
            <a:pPr algn="l">
              <a:lnSpc>
                <a:spcPts val="2522"/>
              </a:lnSpc>
            </a:pPr>
            <a:endParaRPr lang="en-US" sz="1803">
              <a:solidFill>
                <a:srgbClr val="00444E"/>
              </a:solidFill>
              <a:latin typeface="Century Gothic" panose="020B0502020202020204" pitchFamily="34" charset="0"/>
              <a:ea typeface="Poppins"/>
              <a:cs typeface="Poppins"/>
              <a:sym typeface="Poppin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09C912A-2187-0123-3732-FC4AB51B1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603" y="2038281"/>
            <a:ext cx="9233197" cy="6055538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7539588" y="6719278"/>
            <a:ext cx="2859033" cy="2859033"/>
          </a:xfrm>
          <a:custGeom>
            <a:avLst/>
            <a:gdLst/>
            <a:ahLst/>
            <a:cxnLst/>
            <a:rect l="l" t="t" r="r" b="b"/>
            <a:pathLst>
              <a:path w="2859033" h="2859033">
                <a:moveTo>
                  <a:pt x="0" y="0"/>
                </a:moveTo>
                <a:lnTo>
                  <a:pt x="2859033" y="0"/>
                </a:lnTo>
                <a:lnTo>
                  <a:pt x="2859033" y="2859033"/>
                </a:lnTo>
                <a:lnTo>
                  <a:pt x="0" y="28590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08122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ZA">
                <a:latin typeface="Century Gothic" panose="020B0502020202020204" pitchFamily="34" charset="0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55598" y="2018061"/>
            <a:ext cx="4792266" cy="661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4"/>
              </a:lnSpc>
            </a:pPr>
            <a:r>
              <a:rPr lang="en-US" sz="39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Tableaux de bord</a:t>
            </a:r>
            <a:endParaRPr lang="en-US" dirty="0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3342638" y="6618309"/>
            <a:ext cx="4232475" cy="2784524"/>
            <a:chOff x="0" y="0"/>
            <a:chExt cx="5643300" cy="3712699"/>
          </a:xfrm>
        </p:grpSpPr>
        <p:sp>
          <p:nvSpPr>
            <p:cNvPr id="6" name="Freeform 6" descr="A screenshot of a computer  AI-generated content may be incorrect."/>
            <p:cNvSpPr/>
            <p:nvPr/>
          </p:nvSpPr>
          <p:spPr>
            <a:xfrm>
              <a:off x="0" y="0"/>
              <a:ext cx="5643245" cy="3712718"/>
            </a:xfrm>
            <a:custGeom>
              <a:avLst/>
              <a:gdLst/>
              <a:ahLst/>
              <a:cxnLst/>
              <a:rect l="l" t="t" r="r" b="b"/>
              <a:pathLst>
                <a:path w="5643245" h="3712718">
                  <a:moveTo>
                    <a:pt x="0" y="0"/>
                  </a:moveTo>
                  <a:lnTo>
                    <a:pt x="5643245" y="0"/>
                  </a:lnTo>
                  <a:lnTo>
                    <a:pt x="5643245" y="3712718"/>
                  </a:lnTo>
                  <a:lnTo>
                    <a:pt x="0" y="37127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7239000" y="2019300"/>
            <a:ext cx="10355163" cy="4253122"/>
            <a:chOff x="0" y="0"/>
            <a:chExt cx="13806884" cy="567082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806932" cy="5670804"/>
            </a:xfrm>
            <a:custGeom>
              <a:avLst/>
              <a:gdLst/>
              <a:ahLst/>
              <a:cxnLst/>
              <a:rect l="l" t="t" r="r" b="b"/>
              <a:pathLst>
                <a:path w="13806932" h="5670804">
                  <a:moveTo>
                    <a:pt x="0" y="0"/>
                  </a:moveTo>
                  <a:lnTo>
                    <a:pt x="13806932" y="0"/>
                  </a:lnTo>
                  <a:lnTo>
                    <a:pt x="13806932" y="5670804"/>
                  </a:lnTo>
                  <a:lnTo>
                    <a:pt x="0" y="5670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7351130" y="6618309"/>
            <a:ext cx="5795503" cy="2784524"/>
            <a:chOff x="0" y="0"/>
            <a:chExt cx="7727337" cy="3712699"/>
          </a:xfrm>
        </p:grpSpPr>
        <p:sp>
          <p:nvSpPr>
            <p:cNvPr id="10" name="Freeform 10" descr="A white sheet with black text  AI-generated content may be incorrect."/>
            <p:cNvSpPr/>
            <p:nvPr/>
          </p:nvSpPr>
          <p:spPr>
            <a:xfrm>
              <a:off x="0" y="0"/>
              <a:ext cx="7727315" cy="3712718"/>
            </a:xfrm>
            <a:custGeom>
              <a:avLst/>
              <a:gdLst/>
              <a:ahLst/>
              <a:cxnLst/>
              <a:rect l="l" t="t" r="r" b="b"/>
              <a:pathLst>
                <a:path w="7727315" h="3712718">
                  <a:moveTo>
                    <a:pt x="0" y="0"/>
                  </a:moveTo>
                  <a:lnTo>
                    <a:pt x="7727315" y="0"/>
                  </a:lnTo>
                  <a:lnTo>
                    <a:pt x="7727315" y="3712718"/>
                  </a:lnTo>
                  <a:lnTo>
                    <a:pt x="0" y="37127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355" r="-5356"/>
              </a:stretch>
            </a:blipFill>
          </p:spPr>
          <p:txBody>
            <a:bodyPr/>
            <a:lstStyle/>
            <a:p>
              <a:endParaRPr lang="en-ZA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-453784" y="4399956"/>
            <a:ext cx="4792266" cy="638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4"/>
              </a:lnSpc>
            </a:pPr>
            <a:r>
              <a:rPr lang="en-US" sz="3900" b="1" dirty="0">
                <a:solidFill>
                  <a:srgbClr val="00444E"/>
                </a:solidFill>
                <a:latin typeface="Century Gothic"/>
                <a:ea typeface="Poppins Bold"/>
                <a:cs typeface="Poppins Bold"/>
                <a:sym typeface="Poppins Bold"/>
              </a:rPr>
              <a:t>Rapports</a:t>
            </a:r>
            <a:endParaRPr lang="en-US" sz="3903" b="1" dirty="0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76601" y="6674455"/>
            <a:ext cx="2125266" cy="638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4"/>
              </a:lnSpc>
            </a:pPr>
            <a:r>
              <a:rPr lang="en-US" sz="3900" b="1" dirty="0" err="1">
                <a:solidFill>
                  <a:srgbClr val="00444E"/>
                </a:solidFill>
                <a:latin typeface="Century Gothic"/>
                <a:ea typeface="Poppins Bold"/>
                <a:cs typeface="Poppins Bold"/>
                <a:sym typeface="Poppins Bold"/>
              </a:rPr>
              <a:t>Alertes</a:t>
            </a:r>
            <a:endParaRPr lang="en-US" sz="3903" b="1" dirty="0" err="1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40138" y="3106236"/>
            <a:ext cx="5025799" cy="1109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17170" lvl="1" indent="-108585">
              <a:lnSpc>
                <a:spcPts val="2160"/>
              </a:lnSpc>
              <a:buFont typeface="Arial"/>
              <a:buChar char="•"/>
            </a:pP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Vue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temps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réel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de la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flotte</a:t>
            </a:r>
            <a:endParaRPr lang="en-US" dirty="0" err="1">
              <a:solidFill>
                <a:srgbClr val="000000"/>
              </a:solidFill>
              <a:latin typeface="Calibri"/>
              <a:ea typeface="+mn-lt"/>
              <a:cs typeface="Calibri"/>
              <a:sym typeface="Poppins"/>
            </a:endParaRPr>
          </a:p>
          <a:p>
            <a:pPr marL="217170" lvl="1" indent="-108585">
              <a:lnSpc>
                <a:spcPts val="2160"/>
              </a:lnSpc>
              <a:buFont typeface="Arial"/>
              <a:buChar char="•"/>
            </a:pP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KPIs</a:t>
            </a:r>
            <a:r>
              <a:rPr lang="en-US" sz="1800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opérationnels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un coup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d'œil</a:t>
            </a:r>
            <a:endParaRPr lang="en-US" dirty="0" err="1">
              <a:solidFill>
                <a:srgbClr val="000000"/>
              </a:solidFill>
              <a:latin typeface="Calibri"/>
              <a:ea typeface="+mn-lt"/>
              <a:cs typeface="Calibri"/>
              <a:sym typeface="Poppins"/>
            </a:endParaRPr>
          </a:p>
          <a:p>
            <a:pPr marL="217170" lvl="1" indent="-108585">
              <a:lnSpc>
                <a:spcPts val="2160"/>
              </a:lnSpc>
              <a:buFont typeface="Arial"/>
              <a:buChar char="•"/>
            </a:pP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Graphiques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interactifs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et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indicateurs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statut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40138" y="5434045"/>
            <a:ext cx="5942529" cy="1398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17170" lvl="1" indent="-108585">
              <a:lnSpc>
                <a:spcPts val="2160"/>
              </a:lnSpc>
              <a:buFont typeface="Arial"/>
              <a:buChar char="•"/>
            </a:pP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Performances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quotidiennes</a:t>
            </a:r>
            <a:r>
              <a:rPr lang="en-US" sz="1800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hebdomadaires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et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mensuelles</a:t>
            </a:r>
            <a:endParaRPr lang="en-US" dirty="0" err="1">
              <a:solidFill>
                <a:srgbClr val="000000"/>
              </a:solidFill>
              <a:latin typeface="Calibri"/>
              <a:ea typeface="+mn-lt"/>
              <a:cs typeface="Calibri"/>
              <a:sym typeface="Poppins"/>
            </a:endParaRPr>
          </a:p>
          <a:p>
            <a:pPr marL="217170" lvl="1" indent="-108585">
              <a:lnSpc>
                <a:spcPts val="2160"/>
              </a:lnSpc>
              <a:buFont typeface="Arial"/>
              <a:buChar char="•"/>
            </a:pP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Consommation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de carburant</a:t>
            </a:r>
            <a:r>
              <a:rPr lang="en-US" sz="1800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,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historique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des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trajets</a:t>
            </a:r>
            <a:r>
              <a:rPr lang="en-US" sz="1800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, 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rapports de </a:t>
            </a:r>
            <a:r>
              <a:rPr lang="en-US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conformité</a:t>
            </a:r>
            <a:endParaRPr lang="en-US" err="1">
              <a:solidFill>
                <a:srgbClr val="000000"/>
              </a:solidFill>
              <a:latin typeface="Calibri"/>
              <a:ea typeface="+mn-lt"/>
              <a:cs typeface="Calibri"/>
              <a:sym typeface="Poppins"/>
            </a:endParaRPr>
          </a:p>
          <a:p>
            <a:pPr marL="217170" lvl="1" indent="-108585">
              <a:lnSpc>
                <a:spcPts val="2160"/>
              </a:lnSpc>
              <a:buFont typeface="Arial"/>
              <a:buChar char="•"/>
            </a:pP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Export </a:t>
            </a:r>
            <a:r>
              <a:rPr lang="en-US" sz="1800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PDF, Excel 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et envoi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programmé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940137" y="7629563"/>
            <a:ext cx="6410993" cy="827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17170" lvl="1" indent="-108585">
              <a:lnSpc>
                <a:spcPts val="2160"/>
              </a:lnSpc>
              <a:buFont typeface="Arial"/>
              <a:buChar char="•"/>
            </a:pP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Notifications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instantanées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des violations de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géofences</a:t>
            </a:r>
            <a:endParaRPr lang="en-US" dirty="0">
              <a:solidFill>
                <a:srgbClr val="00444E"/>
              </a:solidFill>
              <a:latin typeface="Century Gothic"/>
              <a:ea typeface="+mn-lt"/>
              <a:cs typeface="Poppins"/>
              <a:sym typeface="Poppins"/>
            </a:endParaRPr>
          </a:p>
          <a:p>
            <a:pPr marL="217170" lvl="1" indent="-108585">
              <a:lnSpc>
                <a:spcPts val="2160"/>
              </a:lnSpc>
              <a:buFont typeface="Arial"/>
              <a:buChar char="•"/>
            </a:pP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Par </a:t>
            </a:r>
            <a:r>
              <a:rPr lang="en-US" sz="1800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SMS, email, 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webhook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ou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directement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sur la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plateforme</a:t>
            </a:r>
            <a:endParaRPr lang="en-US">
              <a:latin typeface="Calibri"/>
              <a:ea typeface="+mn-lt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21"/>
            <a:ext cx="18401593" cy="10287000"/>
            <a:chOff x="0" y="0"/>
            <a:chExt cx="24535457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535457" cy="13716000"/>
            </a:xfrm>
            <a:custGeom>
              <a:avLst/>
              <a:gdLst/>
              <a:ahLst/>
              <a:cxnLst/>
              <a:rect l="l" t="t" r="r" b="b"/>
              <a:pathLst>
                <a:path w="24535457" h="13716000">
                  <a:moveTo>
                    <a:pt x="0" y="0"/>
                  </a:moveTo>
                  <a:lnTo>
                    <a:pt x="24535457" y="0"/>
                  </a:lnTo>
                  <a:lnTo>
                    <a:pt x="24535457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310" b="-310"/>
              </a:stretch>
            </a:blipFill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855581" y="5064061"/>
            <a:ext cx="2433161" cy="609795"/>
            <a:chOff x="0" y="-110491"/>
            <a:chExt cx="3244215" cy="8130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244215" cy="702569"/>
            </a:xfrm>
            <a:custGeom>
              <a:avLst/>
              <a:gdLst/>
              <a:ahLst/>
              <a:cxnLst/>
              <a:rect l="l" t="t" r="r" b="b"/>
              <a:pathLst>
                <a:path w="3244215" h="702569">
                  <a:moveTo>
                    <a:pt x="0" y="0"/>
                  </a:moveTo>
                  <a:lnTo>
                    <a:pt x="3244215" y="0"/>
                  </a:lnTo>
                  <a:lnTo>
                    <a:pt x="3244215" y="702569"/>
                  </a:lnTo>
                  <a:lnTo>
                    <a:pt x="0" y="702569"/>
                  </a:lnTo>
                  <a:close/>
                </a:path>
              </a:pathLst>
            </a:custGeom>
            <a:solidFill>
              <a:srgbClr val="F49600"/>
            </a:solidFill>
          </p:spPr>
          <p:txBody>
            <a:bodyPr/>
            <a:lstStyle/>
            <a:p>
              <a:endParaRPr lang="en-ZA">
                <a:latin typeface="Century Gothic" panose="020B0502020202020204" pitchFamily="34" charset="0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10491"/>
              <a:ext cx="3244212" cy="721556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2160"/>
                </a:lnSpc>
              </a:pPr>
              <a:r>
                <a:rPr lang="en-US" sz="1600" b="1" err="1">
                  <a:solidFill>
                    <a:srgbClr val="00444E"/>
                  </a:solidFill>
                  <a:latin typeface="Century Gothic"/>
                  <a:ea typeface="+mn-lt"/>
                  <a:cs typeface="+mn-lt"/>
                  <a:sym typeface="Poppins Bold"/>
                </a:rPr>
                <a:t>Capteur</a:t>
              </a:r>
              <a:r>
                <a:rPr lang="en-US" sz="1600" b="1" dirty="0">
                  <a:solidFill>
                    <a:srgbClr val="00444E"/>
                  </a:solidFill>
                  <a:latin typeface="Century Gothic"/>
                  <a:ea typeface="+mn-lt"/>
                  <a:cs typeface="+mn-lt"/>
                  <a:sym typeface="Poppins Bold"/>
                </a:rPr>
                <a:t> de </a:t>
              </a:r>
              <a:r>
                <a:rPr lang="en-US" sz="1600" b="1" err="1">
                  <a:solidFill>
                    <a:srgbClr val="00444E"/>
                  </a:solidFill>
                  <a:latin typeface="Century Gothic"/>
                  <a:ea typeface="+mn-lt"/>
                  <a:cs typeface="+mn-lt"/>
                  <a:sym typeface="Poppins Bold"/>
                </a:rPr>
                <a:t>niveau</a:t>
              </a:r>
              <a:r>
                <a:rPr lang="en-US" sz="1600" b="1" dirty="0">
                  <a:solidFill>
                    <a:srgbClr val="00444E"/>
                  </a:solidFill>
                  <a:latin typeface="Century Gothic"/>
                  <a:ea typeface="+mn-lt"/>
                  <a:cs typeface="+mn-lt"/>
                  <a:sym typeface="Poppins Bold"/>
                </a:rPr>
                <a:t> de carburant</a:t>
              </a:r>
              <a:endParaRPr lang="en-US" sz="1600" dirty="0"/>
            </a:p>
          </p:txBody>
        </p:sp>
      </p:grpSp>
      <p:sp>
        <p:nvSpPr>
          <p:cNvPr id="7" name="AutoShape 7"/>
          <p:cNvSpPr/>
          <p:nvPr/>
        </p:nvSpPr>
        <p:spPr>
          <a:xfrm flipH="1">
            <a:off x="6354564" y="5387508"/>
            <a:ext cx="3489587" cy="1090641"/>
          </a:xfrm>
          <a:prstGeom prst="line">
            <a:avLst/>
          </a:prstGeom>
          <a:ln w="9525" cap="rnd">
            <a:solidFill>
              <a:srgbClr val="F496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ZA"/>
          </a:p>
        </p:txBody>
      </p:sp>
      <p:grpSp>
        <p:nvGrpSpPr>
          <p:cNvPr id="8" name="Group 8"/>
          <p:cNvGrpSpPr/>
          <p:nvPr/>
        </p:nvGrpSpPr>
        <p:grpSpPr>
          <a:xfrm rot="-1760114">
            <a:off x="3238781" y="5498411"/>
            <a:ext cx="3415372" cy="3694527"/>
            <a:chOff x="0" y="0"/>
            <a:chExt cx="5199281" cy="562424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199253" cy="5624195"/>
            </a:xfrm>
            <a:custGeom>
              <a:avLst/>
              <a:gdLst/>
              <a:ahLst/>
              <a:cxnLst/>
              <a:rect l="l" t="t" r="r" b="b"/>
              <a:pathLst>
                <a:path w="5199253" h="5624195">
                  <a:moveTo>
                    <a:pt x="0" y="0"/>
                  </a:moveTo>
                  <a:lnTo>
                    <a:pt x="5199253" y="0"/>
                  </a:lnTo>
                  <a:lnTo>
                    <a:pt x="5199253" y="5624195"/>
                  </a:lnTo>
                  <a:lnTo>
                    <a:pt x="0" y="5624195"/>
                  </a:lnTo>
                  <a:close/>
                </a:path>
              </a:pathLst>
            </a:custGeom>
            <a:solidFill>
              <a:srgbClr val="F49600"/>
            </a:solidFill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839045" y="6615552"/>
            <a:ext cx="3036081" cy="538512"/>
            <a:chOff x="0" y="0"/>
            <a:chExt cx="4048108" cy="71801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048125" cy="718079"/>
            </a:xfrm>
            <a:custGeom>
              <a:avLst/>
              <a:gdLst/>
              <a:ahLst/>
              <a:cxnLst/>
              <a:rect l="l" t="t" r="r" b="b"/>
              <a:pathLst>
                <a:path w="4048125" h="718079">
                  <a:moveTo>
                    <a:pt x="0" y="0"/>
                  </a:moveTo>
                  <a:lnTo>
                    <a:pt x="4048125" y="0"/>
                  </a:lnTo>
                  <a:lnTo>
                    <a:pt x="4048125" y="718079"/>
                  </a:lnTo>
                  <a:lnTo>
                    <a:pt x="0" y="718079"/>
                  </a:lnTo>
                  <a:close/>
                </a:path>
              </a:pathLst>
            </a:custGeom>
            <a:solidFill>
              <a:srgbClr val="F49600"/>
            </a:solidFill>
          </p:spPr>
          <p:txBody>
            <a:bodyPr/>
            <a:lstStyle/>
            <a:p>
              <a:endParaRPr lang="en-ZA">
                <a:latin typeface="Century Gothic" panose="020B0502020202020204" pitchFamily="34" charset="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4048108" cy="737066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2160"/>
                </a:lnSpc>
              </a:pPr>
              <a:r>
                <a:rPr lang="en-US" b="1" dirty="0" err="1">
                  <a:solidFill>
                    <a:srgbClr val="00444E"/>
                  </a:solidFill>
                  <a:latin typeface="Century Gothic"/>
                  <a:ea typeface="+mn-lt"/>
                  <a:cs typeface="+mn-lt"/>
                  <a:sym typeface="Poppins Bold"/>
                </a:rPr>
                <a:t>Capteurs</a:t>
              </a:r>
              <a:r>
                <a:rPr lang="en-US" b="1" dirty="0">
                  <a:solidFill>
                    <a:srgbClr val="00444E"/>
                  </a:solidFill>
                  <a:latin typeface="Century Gothic"/>
                  <a:ea typeface="+mn-lt"/>
                  <a:cs typeface="+mn-lt"/>
                  <a:sym typeface="Poppins Bold"/>
                </a:rPr>
                <a:t> de </a:t>
              </a:r>
              <a:r>
                <a:rPr lang="en-US" b="1" dirty="0" err="1">
                  <a:solidFill>
                    <a:srgbClr val="00444E"/>
                  </a:solidFill>
                  <a:latin typeface="Century Gothic"/>
                  <a:ea typeface="+mn-lt"/>
                  <a:cs typeface="+mn-lt"/>
                  <a:sym typeface="Poppins Bold"/>
                </a:rPr>
                <a:t>température</a:t>
              </a:r>
              <a:endParaRPr lang="en-US" dirty="0" err="1"/>
            </a:p>
          </p:txBody>
        </p:sp>
      </p:grpSp>
      <p:sp>
        <p:nvSpPr>
          <p:cNvPr id="13" name="AutoShape 13"/>
          <p:cNvSpPr/>
          <p:nvPr/>
        </p:nvSpPr>
        <p:spPr>
          <a:xfrm flipH="1">
            <a:off x="7340183" y="6884808"/>
            <a:ext cx="2498862" cy="128322"/>
          </a:xfrm>
          <a:prstGeom prst="line">
            <a:avLst/>
          </a:prstGeom>
          <a:ln w="9525" cap="rnd">
            <a:solidFill>
              <a:srgbClr val="F496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ZA"/>
          </a:p>
        </p:txBody>
      </p:sp>
      <p:grpSp>
        <p:nvGrpSpPr>
          <p:cNvPr id="14" name="Group 14"/>
          <p:cNvGrpSpPr/>
          <p:nvPr/>
        </p:nvGrpSpPr>
        <p:grpSpPr>
          <a:xfrm>
            <a:off x="9844151" y="8022346"/>
            <a:ext cx="3025869" cy="517093"/>
            <a:chOff x="0" y="0"/>
            <a:chExt cx="4034492" cy="68945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034536" cy="689509"/>
            </a:xfrm>
            <a:custGeom>
              <a:avLst/>
              <a:gdLst/>
              <a:ahLst/>
              <a:cxnLst/>
              <a:rect l="l" t="t" r="r" b="b"/>
              <a:pathLst>
                <a:path w="4034536" h="689509">
                  <a:moveTo>
                    <a:pt x="0" y="0"/>
                  </a:moveTo>
                  <a:lnTo>
                    <a:pt x="4034536" y="0"/>
                  </a:lnTo>
                  <a:lnTo>
                    <a:pt x="4034536" y="689509"/>
                  </a:lnTo>
                  <a:lnTo>
                    <a:pt x="0" y="689509"/>
                  </a:lnTo>
                  <a:close/>
                </a:path>
              </a:pathLst>
            </a:custGeom>
            <a:solidFill>
              <a:srgbClr val="F49600"/>
            </a:solidFill>
          </p:spPr>
          <p:txBody>
            <a:bodyPr/>
            <a:lstStyle/>
            <a:p>
              <a:endParaRPr lang="en-ZA">
                <a:latin typeface="Century Gothic" panose="020B0502020202020204" pitchFamily="34" charset="0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4034492" cy="70850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2160"/>
                </a:lnSpc>
              </a:pPr>
              <a:r>
                <a:rPr lang="en-US" b="1" dirty="0" err="1">
                  <a:solidFill>
                    <a:srgbClr val="00444E"/>
                  </a:solidFill>
                  <a:latin typeface="Century Gothic"/>
                  <a:ea typeface="+mn-lt"/>
                  <a:cs typeface="+mn-lt"/>
                  <a:sym typeface="Poppins Bold"/>
                </a:rPr>
                <a:t>Capteur</a:t>
              </a:r>
              <a:r>
                <a:rPr lang="en-US" b="1" dirty="0">
                  <a:solidFill>
                    <a:srgbClr val="00444E"/>
                  </a:solidFill>
                  <a:latin typeface="Century Gothic"/>
                  <a:ea typeface="+mn-lt"/>
                  <a:cs typeface="+mn-lt"/>
                  <a:sym typeface="Poppins Bold"/>
                </a:rPr>
                <a:t> de </a:t>
              </a:r>
              <a:r>
                <a:rPr lang="en-US" b="1" dirty="0" err="1">
                  <a:solidFill>
                    <a:srgbClr val="00444E"/>
                  </a:solidFill>
                  <a:latin typeface="Century Gothic"/>
                  <a:ea typeface="+mn-lt"/>
                  <a:cs typeface="+mn-lt"/>
                  <a:sym typeface="Poppins Bold"/>
                </a:rPr>
                <a:t>porte</a:t>
              </a:r>
              <a:r>
                <a:rPr lang="en-US" b="1" dirty="0">
                  <a:solidFill>
                    <a:srgbClr val="00444E"/>
                  </a:solidFill>
                  <a:latin typeface="Century Gothic"/>
                  <a:ea typeface="+mn-lt"/>
                  <a:cs typeface="+mn-lt"/>
                  <a:sym typeface="Poppins Bold"/>
                </a:rPr>
                <a:t>/</a:t>
              </a:r>
              <a:r>
                <a:rPr lang="en-US" b="1" dirty="0" err="1">
                  <a:solidFill>
                    <a:srgbClr val="00444E"/>
                  </a:solidFill>
                  <a:latin typeface="Century Gothic"/>
                  <a:ea typeface="+mn-lt"/>
                  <a:cs typeface="+mn-lt"/>
                  <a:sym typeface="Poppins Bold"/>
                </a:rPr>
                <a:t>trappe</a:t>
              </a:r>
              <a:endParaRPr lang="en-US" dirty="0" err="1"/>
            </a:p>
          </p:txBody>
        </p:sp>
      </p:grpSp>
      <p:sp>
        <p:nvSpPr>
          <p:cNvPr id="17" name="AutoShape 17"/>
          <p:cNvSpPr/>
          <p:nvPr/>
        </p:nvSpPr>
        <p:spPr>
          <a:xfrm>
            <a:off x="6781025" y="7627925"/>
            <a:ext cx="3063126" cy="652967"/>
          </a:xfrm>
          <a:prstGeom prst="line">
            <a:avLst/>
          </a:prstGeom>
          <a:ln w="9525" cap="rnd">
            <a:solidFill>
              <a:srgbClr val="F496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ZA"/>
          </a:p>
        </p:txBody>
      </p:sp>
      <p:sp>
        <p:nvSpPr>
          <p:cNvPr id="18" name="Freeform 18"/>
          <p:cNvSpPr/>
          <p:nvPr/>
        </p:nvSpPr>
        <p:spPr>
          <a:xfrm>
            <a:off x="12355723" y="4996824"/>
            <a:ext cx="669654" cy="669654"/>
          </a:xfrm>
          <a:custGeom>
            <a:avLst/>
            <a:gdLst/>
            <a:ahLst/>
            <a:cxnLst/>
            <a:rect l="l" t="t" r="r" b="b"/>
            <a:pathLst>
              <a:path w="669654" h="669654">
                <a:moveTo>
                  <a:pt x="0" y="0"/>
                </a:moveTo>
                <a:lnTo>
                  <a:pt x="669654" y="0"/>
                </a:lnTo>
                <a:lnTo>
                  <a:pt x="669654" y="669654"/>
                </a:lnTo>
                <a:lnTo>
                  <a:pt x="0" y="6696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19" name="Freeform 19"/>
          <p:cNvSpPr/>
          <p:nvPr/>
        </p:nvSpPr>
        <p:spPr>
          <a:xfrm>
            <a:off x="12914206" y="6584398"/>
            <a:ext cx="566622" cy="566622"/>
          </a:xfrm>
          <a:custGeom>
            <a:avLst/>
            <a:gdLst/>
            <a:ahLst/>
            <a:cxnLst/>
            <a:rect l="l" t="t" r="r" b="b"/>
            <a:pathLst>
              <a:path w="566622" h="566622">
                <a:moveTo>
                  <a:pt x="0" y="0"/>
                </a:moveTo>
                <a:lnTo>
                  <a:pt x="566623" y="0"/>
                </a:lnTo>
                <a:lnTo>
                  <a:pt x="566623" y="566622"/>
                </a:lnTo>
                <a:lnTo>
                  <a:pt x="0" y="5666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20" name="Freeform 20"/>
          <p:cNvSpPr/>
          <p:nvPr/>
        </p:nvSpPr>
        <p:spPr>
          <a:xfrm>
            <a:off x="12888180" y="7989791"/>
            <a:ext cx="553609" cy="553609"/>
          </a:xfrm>
          <a:custGeom>
            <a:avLst/>
            <a:gdLst/>
            <a:ahLst/>
            <a:cxnLst/>
            <a:rect l="l" t="t" r="r" b="b"/>
            <a:pathLst>
              <a:path w="553609" h="553609">
                <a:moveTo>
                  <a:pt x="0" y="0"/>
                </a:moveTo>
                <a:lnTo>
                  <a:pt x="553610" y="0"/>
                </a:lnTo>
                <a:lnTo>
                  <a:pt x="553610" y="553609"/>
                </a:lnTo>
                <a:lnTo>
                  <a:pt x="0" y="5536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21" name="Freeform 21"/>
          <p:cNvSpPr/>
          <p:nvPr/>
        </p:nvSpPr>
        <p:spPr>
          <a:xfrm>
            <a:off x="1174347" y="4996824"/>
            <a:ext cx="6254611" cy="4344348"/>
          </a:xfrm>
          <a:custGeom>
            <a:avLst/>
            <a:gdLst/>
            <a:ahLst/>
            <a:cxnLst/>
            <a:rect l="l" t="t" r="r" b="b"/>
            <a:pathLst>
              <a:path w="6254611" h="4344348">
                <a:moveTo>
                  <a:pt x="0" y="0"/>
                </a:moveTo>
                <a:lnTo>
                  <a:pt x="6254611" y="0"/>
                </a:lnTo>
                <a:lnTo>
                  <a:pt x="6254611" y="4344349"/>
                </a:lnTo>
                <a:lnTo>
                  <a:pt x="0" y="43443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22" name="Freeform 22"/>
          <p:cNvSpPr/>
          <p:nvPr/>
        </p:nvSpPr>
        <p:spPr>
          <a:xfrm rot="107912">
            <a:off x="1908415" y="8370219"/>
            <a:ext cx="629656" cy="338440"/>
          </a:xfrm>
          <a:custGeom>
            <a:avLst/>
            <a:gdLst/>
            <a:ahLst/>
            <a:cxnLst/>
            <a:rect l="l" t="t" r="r" b="b"/>
            <a:pathLst>
              <a:path w="629656" h="338440">
                <a:moveTo>
                  <a:pt x="0" y="0"/>
                </a:moveTo>
                <a:lnTo>
                  <a:pt x="629656" y="0"/>
                </a:lnTo>
                <a:lnTo>
                  <a:pt x="629656" y="338440"/>
                </a:lnTo>
                <a:lnTo>
                  <a:pt x="0" y="33844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23" name="TextBox 23"/>
          <p:cNvSpPr txBox="1"/>
          <p:nvPr/>
        </p:nvSpPr>
        <p:spPr>
          <a:xfrm>
            <a:off x="9844151" y="5831923"/>
            <a:ext cx="4672871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60"/>
              </a:lnSpc>
            </a:pP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Surveille la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consommation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et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détecte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vols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ou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fuites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potentielles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.</a:t>
            </a:r>
            <a:endParaRPr lang="en-US" dirty="0"/>
          </a:p>
        </p:txBody>
      </p:sp>
      <p:sp>
        <p:nvSpPr>
          <p:cNvPr id="24" name="TextBox 24"/>
          <p:cNvSpPr txBox="1"/>
          <p:nvPr/>
        </p:nvSpPr>
        <p:spPr>
          <a:xfrm>
            <a:off x="9844151" y="7266697"/>
            <a:ext cx="5382939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60"/>
              </a:lnSpc>
            </a:pP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Assurent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que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les zones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sensibles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ou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réfrigérées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restent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dans les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limites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sécurisées</a:t>
            </a:r>
            <a:r>
              <a:rPr lang="en-US" sz="18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.</a:t>
            </a:r>
            <a:endParaRPr lang="en-US" dirty="0"/>
          </a:p>
        </p:txBody>
      </p:sp>
      <p:sp>
        <p:nvSpPr>
          <p:cNvPr id="25" name="TextBox 25"/>
          <p:cNvSpPr txBox="1"/>
          <p:nvPr/>
        </p:nvSpPr>
        <p:spPr>
          <a:xfrm>
            <a:off x="9844151" y="8695800"/>
            <a:ext cx="5578132" cy="827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60"/>
              </a:lnSpc>
            </a:pP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Envoie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alertes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temps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réel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à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chaque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ouverture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ou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fermeture</a:t>
            </a:r>
            <a:r>
              <a:rPr lang="en-US" sz="18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renforçant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sécurité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et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contrôle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opérationnel</a:t>
            </a:r>
            <a:r>
              <a:rPr lang="en-US" sz="18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.</a:t>
            </a:r>
            <a:endParaRPr lang="en-US" dirty="0"/>
          </a:p>
        </p:txBody>
      </p:sp>
      <p:sp>
        <p:nvSpPr>
          <p:cNvPr id="26" name="TextBox 26"/>
          <p:cNvSpPr txBox="1"/>
          <p:nvPr/>
        </p:nvSpPr>
        <p:spPr>
          <a:xfrm>
            <a:off x="1028700" y="2082884"/>
            <a:ext cx="11378050" cy="1386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460"/>
              </a:lnSpc>
            </a:pPr>
            <a:r>
              <a:rPr lang="en-US" sz="3900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Optimiser</a:t>
            </a:r>
            <a:r>
              <a:rPr lang="en-US" sz="39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les </a:t>
            </a:r>
            <a:r>
              <a:rPr lang="en-US" sz="3900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Opérations</a:t>
            </a:r>
            <a:r>
              <a:rPr lang="en-US" sz="39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de Flotte grâce aux Données </a:t>
            </a:r>
            <a:r>
              <a:rPr lang="en-US" sz="3900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Avancées</a:t>
            </a:r>
            <a:r>
              <a:rPr lang="en-US" sz="39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des </a:t>
            </a:r>
            <a:r>
              <a:rPr lang="en-US" sz="3900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Capteurs</a:t>
            </a:r>
            <a:endParaRPr lang="en-US" dirty="0" err="1"/>
          </a:p>
        </p:txBody>
      </p:sp>
      <p:sp>
        <p:nvSpPr>
          <p:cNvPr id="27" name="TextBox 27"/>
          <p:cNvSpPr txBox="1"/>
          <p:nvPr/>
        </p:nvSpPr>
        <p:spPr>
          <a:xfrm>
            <a:off x="1028700" y="3744283"/>
            <a:ext cx="9006762" cy="621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4"/>
              </a:lnSpc>
            </a:pP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La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plateforme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va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au-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delà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du simple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suivi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GPS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s’intégrant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à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une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large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gamme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capteurs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offrant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un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contrôle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complet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et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une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visibilité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approfondie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231751" y="8953500"/>
            <a:ext cx="1905000" cy="441160"/>
            <a:chOff x="0" y="0"/>
            <a:chExt cx="2540000" cy="58821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40000" cy="588264"/>
            </a:xfrm>
            <a:custGeom>
              <a:avLst/>
              <a:gdLst/>
              <a:ahLst/>
              <a:cxnLst/>
              <a:rect l="l" t="t" r="r" b="b"/>
              <a:pathLst>
                <a:path w="2540000" h="588264">
                  <a:moveTo>
                    <a:pt x="0" y="0"/>
                  </a:moveTo>
                  <a:lnTo>
                    <a:pt x="2540000" y="0"/>
                  </a:lnTo>
                  <a:lnTo>
                    <a:pt x="2540000" y="588264"/>
                  </a:lnTo>
                  <a:lnTo>
                    <a:pt x="0" y="5882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7493" b="-17485"/>
              </a:stretch>
            </a:blipFill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366900" y="4860833"/>
            <a:ext cx="5867400" cy="4046038"/>
            <a:chOff x="0" y="0"/>
            <a:chExt cx="7823200" cy="53947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823200" cy="5394706"/>
            </a:xfrm>
            <a:custGeom>
              <a:avLst/>
              <a:gdLst/>
              <a:ahLst/>
              <a:cxnLst/>
              <a:rect l="l" t="t" r="r" b="b"/>
              <a:pathLst>
                <a:path w="7823200" h="5394706">
                  <a:moveTo>
                    <a:pt x="0" y="0"/>
                  </a:moveTo>
                  <a:lnTo>
                    <a:pt x="7823200" y="0"/>
                  </a:lnTo>
                  <a:lnTo>
                    <a:pt x="7823200" y="5394706"/>
                  </a:lnTo>
                  <a:lnTo>
                    <a:pt x="0" y="53947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653" r="-1653"/>
              </a:stretch>
            </a:blipFill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9620250" y="5687168"/>
            <a:ext cx="1733550" cy="1733550"/>
            <a:chOff x="0" y="0"/>
            <a:chExt cx="2311400" cy="2311400"/>
          </a:xfrm>
        </p:grpSpPr>
        <p:sp>
          <p:nvSpPr>
            <p:cNvPr id="9" name="Freeform 9" descr="A grey rectangular device with gold connectors  AI-generated content may be incorrect."/>
            <p:cNvSpPr/>
            <p:nvPr/>
          </p:nvSpPr>
          <p:spPr>
            <a:xfrm>
              <a:off x="0" y="0"/>
              <a:ext cx="2311400" cy="2311400"/>
            </a:xfrm>
            <a:custGeom>
              <a:avLst/>
              <a:gdLst/>
              <a:ahLst/>
              <a:cxnLst/>
              <a:rect l="l" t="t" r="r" b="b"/>
              <a:pathLst>
                <a:path w="2311400" h="2311400">
                  <a:moveTo>
                    <a:pt x="0" y="0"/>
                  </a:moveTo>
                  <a:lnTo>
                    <a:pt x="2311400" y="0"/>
                  </a:lnTo>
                  <a:lnTo>
                    <a:pt x="2311400" y="2311400"/>
                  </a:lnTo>
                  <a:lnTo>
                    <a:pt x="0" y="2311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9574151" y="7511667"/>
            <a:ext cx="1673311" cy="1255466"/>
            <a:chOff x="0" y="0"/>
            <a:chExt cx="2231081" cy="1673955"/>
          </a:xfrm>
        </p:grpSpPr>
        <p:sp>
          <p:nvSpPr>
            <p:cNvPr id="11" name="Freeform 11" descr="A black rectangular object with gold text  AI-generated content may be incorrect."/>
            <p:cNvSpPr/>
            <p:nvPr/>
          </p:nvSpPr>
          <p:spPr>
            <a:xfrm>
              <a:off x="0" y="0"/>
              <a:ext cx="2231136" cy="1673987"/>
            </a:xfrm>
            <a:custGeom>
              <a:avLst/>
              <a:gdLst/>
              <a:ahLst/>
              <a:cxnLst/>
              <a:rect l="l" t="t" r="r" b="b"/>
              <a:pathLst>
                <a:path w="2231136" h="1673987">
                  <a:moveTo>
                    <a:pt x="0" y="0"/>
                  </a:moveTo>
                  <a:lnTo>
                    <a:pt x="2231136" y="0"/>
                  </a:lnTo>
                  <a:lnTo>
                    <a:pt x="2231136" y="1673987"/>
                  </a:lnTo>
                  <a:lnTo>
                    <a:pt x="0" y="16739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43627" t="-25105" r="-46272" b="-28080"/>
              </a:stretch>
            </a:blipFill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2222900" y="8684854"/>
            <a:ext cx="1588105" cy="222017"/>
            <a:chOff x="0" y="0"/>
            <a:chExt cx="2117473" cy="296023"/>
          </a:xfrm>
        </p:grpSpPr>
        <p:sp>
          <p:nvSpPr>
            <p:cNvPr id="13" name="Freeform 13" descr="A red light on a black background  AI-generated content may be incorrect."/>
            <p:cNvSpPr/>
            <p:nvPr/>
          </p:nvSpPr>
          <p:spPr>
            <a:xfrm>
              <a:off x="0" y="0"/>
              <a:ext cx="2117471" cy="296037"/>
            </a:xfrm>
            <a:custGeom>
              <a:avLst/>
              <a:gdLst/>
              <a:ahLst/>
              <a:cxnLst/>
              <a:rect l="l" t="t" r="r" b="b"/>
              <a:pathLst>
                <a:path w="2117471" h="296037">
                  <a:moveTo>
                    <a:pt x="0" y="0"/>
                  </a:moveTo>
                  <a:lnTo>
                    <a:pt x="2117471" y="0"/>
                  </a:lnTo>
                  <a:lnTo>
                    <a:pt x="2117471" y="296037"/>
                  </a:lnTo>
                  <a:lnTo>
                    <a:pt x="0" y="296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380" r="-380" b="4"/>
              </a:stretch>
            </a:blipFill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5260589" y="8991903"/>
            <a:ext cx="1559453" cy="584795"/>
            <a:chOff x="0" y="0"/>
            <a:chExt cx="2079271" cy="779727"/>
          </a:xfrm>
        </p:grpSpPr>
        <p:sp>
          <p:nvSpPr>
            <p:cNvPr id="15" name="Freeform 15" descr="A blue text on a black background  AI-generated content may be incorrect."/>
            <p:cNvSpPr/>
            <p:nvPr/>
          </p:nvSpPr>
          <p:spPr>
            <a:xfrm>
              <a:off x="0" y="0"/>
              <a:ext cx="2079244" cy="779780"/>
            </a:xfrm>
            <a:custGeom>
              <a:avLst/>
              <a:gdLst/>
              <a:ahLst/>
              <a:cxnLst/>
              <a:rect l="l" t="t" r="r" b="b"/>
              <a:pathLst>
                <a:path w="2079244" h="779780">
                  <a:moveTo>
                    <a:pt x="0" y="0"/>
                  </a:moveTo>
                  <a:lnTo>
                    <a:pt x="2079244" y="0"/>
                  </a:lnTo>
                  <a:lnTo>
                    <a:pt x="2079244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33" r="-1" b="-126"/>
              </a:stretch>
            </a:blipFill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6184155" y="8243282"/>
            <a:ext cx="1994791" cy="684779"/>
            <a:chOff x="0" y="0"/>
            <a:chExt cx="2659721" cy="913039"/>
          </a:xfrm>
        </p:grpSpPr>
        <p:sp>
          <p:nvSpPr>
            <p:cNvPr id="17" name="Freeform 17" descr="A red wifi symbol on a black background  AI-generated content may be incorrect."/>
            <p:cNvSpPr/>
            <p:nvPr/>
          </p:nvSpPr>
          <p:spPr>
            <a:xfrm>
              <a:off x="0" y="0"/>
              <a:ext cx="2659761" cy="913003"/>
            </a:xfrm>
            <a:custGeom>
              <a:avLst/>
              <a:gdLst/>
              <a:ahLst/>
              <a:cxnLst/>
              <a:rect l="l" t="t" r="r" b="b"/>
              <a:pathLst>
                <a:path w="2659761" h="913003">
                  <a:moveTo>
                    <a:pt x="0" y="0"/>
                  </a:moveTo>
                  <a:lnTo>
                    <a:pt x="2659761" y="0"/>
                  </a:lnTo>
                  <a:lnTo>
                    <a:pt x="2659761" y="913003"/>
                  </a:lnTo>
                  <a:lnTo>
                    <a:pt x="0" y="9130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1" b="-3"/>
              </a:stretch>
            </a:blipFill>
          </p:spPr>
          <p:txBody>
            <a:bodyPr/>
            <a:lstStyle/>
            <a:p>
              <a:endParaRPr lang="en-ZA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5748142" y="1471128"/>
            <a:ext cx="6791716" cy="1192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4"/>
              </a:lnSpc>
            </a:pPr>
            <a:r>
              <a:rPr lang="en-US" sz="3400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Principaux</a:t>
            </a:r>
            <a:r>
              <a:rPr lang="en-US" sz="34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fabricants de </a:t>
            </a:r>
            <a:r>
              <a:rPr lang="en-US" sz="3400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balises</a:t>
            </a:r>
            <a:r>
              <a:rPr lang="en-US" sz="34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</a:t>
            </a:r>
            <a:r>
              <a:rPr lang="en-US" sz="3400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télématiques</a:t>
            </a:r>
            <a:endParaRPr lang="en-US" dirty="0" err="1"/>
          </a:p>
        </p:txBody>
      </p:sp>
      <p:sp>
        <p:nvSpPr>
          <p:cNvPr id="19" name="TextBox 19"/>
          <p:cNvSpPr txBox="1"/>
          <p:nvPr/>
        </p:nvSpPr>
        <p:spPr>
          <a:xfrm>
            <a:off x="949407" y="3773207"/>
            <a:ext cx="8250001" cy="850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60"/>
              </a:lnSpc>
            </a:pP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Notre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plateforme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télématique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fonctionne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parfaitement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avec les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équipements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meilleurs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fabricants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mondiaux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vous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offrant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une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flexibilité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totale</a:t>
            </a:r>
            <a:r>
              <a:rPr lang="en-US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dans le choix des </a:t>
            </a:r>
            <a:r>
              <a:rPr lang="en-US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appareils</a:t>
            </a:r>
            <a:r>
              <a:rPr lang="en-US" sz="18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.</a:t>
            </a:r>
            <a:endParaRPr lang="en-US" dirty="0"/>
          </a:p>
        </p:txBody>
      </p:sp>
      <p:sp>
        <p:nvSpPr>
          <p:cNvPr id="20" name="TextBox 20"/>
          <p:cNvSpPr txBox="1"/>
          <p:nvPr/>
        </p:nvSpPr>
        <p:spPr>
          <a:xfrm>
            <a:off x="929607" y="5094816"/>
            <a:ext cx="8122953" cy="789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60"/>
              </a:lnSpc>
            </a:pPr>
            <a:r>
              <a:rPr lang="en-US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Compatibilité</a:t>
            </a:r>
            <a:r>
              <a:rPr lang="en-US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</a:t>
            </a:r>
            <a:r>
              <a:rPr lang="en-US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étendue</a:t>
            </a:r>
            <a:endParaRPr lang="en-US" dirty="0" err="1"/>
          </a:p>
          <a:p>
            <a:pPr>
              <a:lnSpc>
                <a:spcPts val="1920"/>
              </a:lnSpc>
            </a:pP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Support de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nombreuses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marques de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confiance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:</a:t>
            </a:r>
            <a:b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</a:br>
            <a:r>
              <a:rPr lang="en-US" sz="1600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Teltonika</a:t>
            </a:r>
            <a:r>
              <a:rPr lang="en-US" sz="16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, </a:t>
            </a:r>
            <a:r>
              <a:rPr lang="en-US" sz="1600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Queclink</a:t>
            </a:r>
            <a:r>
              <a:rPr lang="en-US" sz="16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, </a:t>
            </a:r>
            <a:r>
              <a:rPr lang="en-US" sz="1600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Ruptela</a:t>
            </a:r>
            <a:r>
              <a:rPr lang="en-US" sz="16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, </a:t>
            </a:r>
            <a:r>
              <a:rPr lang="en-US" sz="1600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Concox</a:t>
            </a:r>
            <a:r>
              <a:rPr lang="en-US" sz="16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, </a:t>
            </a:r>
            <a:r>
              <a:rPr lang="en-US" sz="1600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Meitrack</a:t>
            </a:r>
            <a:r>
              <a:rPr lang="en-US" sz="16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, </a:t>
            </a:r>
            <a:r>
              <a:rPr lang="en-US" sz="1600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Topflytech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, et plus encore.</a:t>
            </a:r>
            <a:endParaRPr lang="en-US" dirty="0"/>
          </a:p>
        </p:txBody>
      </p:sp>
      <p:sp>
        <p:nvSpPr>
          <p:cNvPr id="21" name="TextBox 21"/>
          <p:cNvSpPr txBox="1"/>
          <p:nvPr/>
        </p:nvSpPr>
        <p:spPr>
          <a:xfrm>
            <a:off x="949407" y="6454525"/>
            <a:ext cx="7264237" cy="1281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60"/>
              </a:lnSpc>
            </a:pPr>
            <a:r>
              <a:rPr lang="en-US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Écosystème</a:t>
            </a:r>
            <a:r>
              <a:rPr lang="en-US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multi-</a:t>
            </a:r>
            <a:r>
              <a:rPr lang="en-US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appareils</a:t>
            </a:r>
            <a:endParaRPr lang="en-US" dirty="0" err="1"/>
          </a:p>
          <a:p>
            <a:pPr marL="193040" lvl="1" indent="-96520">
              <a:lnSpc>
                <a:spcPts val="1920"/>
              </a:lnSpc>
              <a:buFont typeface="Arial"/>
              <a:buChar char="•"/>
            </a:pP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Prise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en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charge des traceurs GPS,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adaptateurs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CAN, sondes de carburant,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capteurs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de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température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,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dispositifs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satellites, etc.</a:t>
            </a:r>
            <a:endParaRPr lang="en-US" sz="1600" dirty="0">
              <a:solidFill>
                <a:srgbClr val="00444E"/>
              </a:solidFill>
              <a:latin typeface="Calibri"/>
              <a:ea typeface="+mn-lt"/>
              <a:cs typeface="Calibri"/>
              <a:sym typeface="Poppins"/>
            </a:endParaRPr>
          </a:p>
          <a:p>
            <a:pPr marL="193040" lvl="1" indent="-96520">
              <a:lnSpc>
                <a:spcPts val="1920"/>
              </a:lnSpc>
              <a:buFont typeface="Arial"/>
              <a:buChar char="•"/>
            </a:pP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Idéal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pour les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flottes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mixtes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et les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déploiements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multisensoriels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dans les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secteurs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maritime, transport et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industriel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.</a:t>
            </a:r>
            <a:endParaRPr lang="en-US" sz="1600">
              <a:solidFill>
                <a:srgbClr val="00444E"/>
              </a:solidFill>
              <a:latin typeface="Calibri"/>
              <a:ea typeface="+mn-lt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8934450" y="2400300"/>
            <a:ext cx="8591550" cy="3884598"/>
            <a:chOff x="0" y="0"/>
            <a:chExt cx="11455400" cy="517946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455400" cy="5179441"/>
            </a:xfrm>
            <a:custGeom>
              <a:avLst/>
              <a:gdLst/>
              <a:ahLst/>
              <a:cxnLst/>
              <a:rect l="l" t="t" r="r" b="b"/>
              <a:pathLst>
                <a:path w="11455400" h="5179441">
                  <a:moveTo>
                    <a:pt x="0" y="0"/>
                  </a:moveTo>
                  <a:lnTo>
                    <a:pt x="11455400" y="0"/>
                  </a:lnTo>
                  <a:lnTo>
                    <a:pt x="11455400" y="5179441"/>
                  </a:lnTo>
                  <a:lnTo>
                    <a:pt x="0" y="5179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1811" b="-21811"/>
              </a:stretch>
            </a:blipFill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3639800" y="5601635"/>
            <a:ext cx="3677444" cy="4305300"/>
            <a:chOff x="0" y="0"/>
            <a:chExt cx="4903259" cy="5740400"/>
          </a:xfrm>
        </p:grpSpPr>
        <p:sp>
          <p:nvSpPr>
            <p:cNvPr id="7" name="Freeform 7" descr="A screenshot of a map  AI-generated content may be incorrect."/>
            <p:cNvSpPr/>
            <p:nvPr/>
          </p:nvSpPr>
          <p:spPr>
            <a:xfrm>
              <a:off x="0" y="0"/>
              <a:ext cx="4903216" cy="5740400"/>
            </a:xfrm>
            <a:custGeom>
              <a:avLst/>
              <a:gdLst/>
              <a:ahLst/>
              <a:cxnLst/>
              <a:rect l="l" t="t" r="r" b="b"/>
              <a:pathLst>
                <a:path w="4903216" h="5740400">
                  <a:moveTo>
                    <a:pt x="0" y="0"/>
                  </a:moveTo>
                  <a:lnTo>
                    <a:pt x="4903216" y="0"/>
                  </a:lnTo>
                  <a:lnTo>
                    <a:pt x="4903216" y="5740400"/>
                  </a:lnTo>
                  <a:lnTo>
                    <a:pt x="0" y="574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270" t="-15437" r="-184320" b="-7105"/>
              </a:stretch>
            </a:blipFill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8934450" y="6523315"/>
            <a:ext cx="4496594" cy="2726770"/>
            <a:chOff x="0" y="0"/>
            <a:chExt cx="5995459" cy="3635693"/>
          </a:xfrm>
        </p:grpSpPr>
        <p:sp>
          <p:nvSpPr>
            <p:cNvPr id="9" name="Freeform 9" descr="A graph showing a green line  AI-generated content may be incorrect."/>
            <p:cNvSpPr/>
            <p:nvPr/>
          </p:nvSpPr>
          <p:spPr>
            <a:xfrm>
              <a:off x="0" y="0"/>
              <a:ext cx="5995416" cy="3635756"/>
            </a:xfrm>
            <a:custGeom>
              <a:avLst/>
              <a:gdLst/>
              <a:ahLst/>
              <a:cxnLst/>
              <a:rect l="l" t="t" r="r" b="b"/>
              <a:pathLst>
                <a:path w="5995416" h="3635756">
                  <a:moveTo>
                    <a:pt x="0" y="0"/>
                  </a:moveTo>
                  <a:lnTo>
                    <a:pt x="5995416" y="0"/>
                  </a:lnTo>
                  <a:lnTo>
                    <a:pt x="5995416" y="3635756"/>
                  </a:lnTo>
                  <a:lnTo>
                    <a:pt x="0" y="36357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8580" r="-1" b="1"/>
              </a:stretch>
            </a:blipFill>
          </p:spPr>
          <p:txBody>
            <a:bodyPr/>
            <a:lstStyle/>
            <a:p>
              <a:endParaRPr lang="en-ZA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762000" y="1866900"/>
            <a:ext cx="7819756" cy="941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84"/>
              </a:lnSpc>
            </a:pPr>
            <a:r>
              <a:rPr lang="en-US" sz="27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Cas </a:t>
            </a:r>
            <a:r>
              <a:rPr lang="en-US" sz="27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d’usage</a:t>
            </a:r>
            <a:r>
              <a:rPr lang="en-US" sz="27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</a:t>
            </a:r>
            <a:r>
              <a:rPr lang="en-US" sz="27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: </a:t>
            </a:r>
            <a:r>
              <a:rPr lang="en-US" sz="27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Protéger</a:t>
            </a:r>
            <a:r>
              <a:rPr lang="en-US" sz="27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le Cargo et Assurer la </a:t>
            </a:r>
            <a:r>
              <a:rPr lang="en-US" sz="27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Sécurité</a:t>
            </a:r>
            <a:endParaRPr lang="en-US" err="1"/>
          </a:p>
        </p:txBody>
      </p:sp>
      <p:sp>
        <p:nvSpPr>
          <p:cNvPr id="11" name="TextBox 11"/>
          <p:cNvSpPr txBox="1"/>
          <p:nvPr/>
        </p:nvSpPr>
        <p:spPr>
          <a:xfrm>
            <a:off x="762000" y="3191189"/>
            <a:ext cx="7819756" cy="1744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4"/>
              </a:lnSpc>
            </a:pPr>
            <a:r>
              <a:rPr lang="en-US" sz="2000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Problème</a:t>
            </a:r>
            <a:r>
              <a:rPr lang="en-US" sz="20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 :</a:t>
            </a:r>
            <a:endParaRPr lang="en-US" dirty="0"/>
          </a:p>
          <a:p>
            <a:pPr algn="l">
              <a:lnSpc>
                <a:spcPts val="2524"/>
              </a:lnSpc>
            </a:pPr>
            <a:endParaRPr lang="en-US" sz="2000" b="1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lnSpc>
                <a:spcPts val="2244"/>
              </a:lnSpc>
            </a:pP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Un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opérateur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flotte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fait face à des vols de carburant, des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températures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non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contrôlées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pour le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chargement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sensible, et des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ouvertures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non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autorisées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des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portes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. Cela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entraîne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des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coûts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élevés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, des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risques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sécurité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, et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une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perte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confiance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dans la gestion de la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flotte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.</a:t>
            </a:r>
            <a:endParaRPr lang="en-US" dirty="0"/>
          </a:p>
        </p:txBody>
      </p:sp>
      <p:sp>
        <p:nvSpPr>
          <p:cNvPr id="12" name="TextBox 12"/>
          <p:cNvSpPr txBox="1"/>
          <p:nvPr/>
        </p:nvSpPr>
        <p:spPr>
          <a:xfrm>
            <a:off x="762000" y="5032208"/>
            <a:ext cx="7488909" cy="1744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4"/>
              </a:lnSpc>
            </a:pPr>
            <a:r>
              <a:rPr lang="en-US" sz="2000" b="1" dirty="0">
                <a:solidFill>
                  <a:srgbClr val="00444E"/>
                </a:solidFill>
                <a:latin typeface="Century Gothic"/>
                <a:ea typeface="Poppins Bold"/>
                <a:cs typeface="Poppins Bold"/>
                <a:sym typeface="Poppins Bold"/>
              </a:rPr>
              <a:t>Solution:</a:t>
            </a:r>
          </a:p>
          <a:p>
            <a:pPr algn="l">
              <a:lnSpc>
                <a:spcPts val="2524"/>
              </a:lnSpc>
            </a:pPr>
            <a:endParaRPr lang="en-US" sz="2000" b="1">
              <a:solidFill>
                <a:srgbClr val="00444E"/>
              </a:solidFill>
              <a:latin typeface="Century Gothic" panose="020B0502020202020204" pitchFamily="34" charset="0"/>
              <a:ea typeface="Poppins Bold"/>
              <a:cs typeface="Poppins Bold"/>
              <a:sym typeface="Poppins Bold"/>
            </a:endParaRPr>
          </a:p>
          <a:p>
            <a:pPr>
              <a:lnSpc>
                <a:spcPts val="2244"/>
              </a:lnSpc>
            </a:pP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Grâce à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l’intégration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des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capteurs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 carburant,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température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et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porte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/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trappe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avec la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plateforme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3Dtracking, les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opérateurs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bénéficient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d’une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visibilité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en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temps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réel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: carburant protégé, zones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sensibles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maintenues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, et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ouvertures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autorisées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sz="16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uniquement</a:t>
            </a:r>
            <a:r>
              <a:rPr lang="en-US" sz="16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.</a:t>
            </a:r>
            <a:endParaRPr lang="en-US" dirty="0"/>
          </a:p>
        </p:txBody>
      </p:sp>
      <p:sp>
        <p:nvSpPr>
          <p:cNvPr id="13" name="TextBox 13"/>
          <p:cNvSpPr txBox="1"/>
          <p:nvPr/>
        </p:nvSpPr>
        <p:spPr>
          <a:xfrm>
            <a:off x="762000" y="7008683"/>
            <a:ext cx="6274054" cy="2260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895" indent="-151130">
              <a:buFont typeface="Arial"/>
              <a:buChar char="•"/>
            </a:pPr>
            <a:r>
              <a:rPr lang="en-US" sz="1400" b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 Bold"/>
              </a:rPr>
              <a:t>Surveillance</a:t>
            </a:r>
            <a:r>
              <a:rPr lang="en-US" sz="1400" b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du carburant</a:t>
            </a:r>
            <a:r>
              <a:rPr lang="en-US" sz="1400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US" sz="14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 Bold"/>
              </a:rPr>
              <a:t>– </a:t>
            </a:r>
            <a:r>
              <a:rPr lang="en-US" sz="14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Détectez</a:t>
            </a:r>
            <a:r>
              <a:rPr lang="en-US" sz="1400" dirty="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</a:t>
            </a:r>
            <a:r>
              <a:rPr lang="en-US" sz="14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en</a:t>
            </a:r>
            <a:r>
              <a:rPr lang="en-US" sz="14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temps </a:t>
            </a:r>
            <a:r>
              <a:rPr lang="en-US" sz="14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réel</a:t>
            </a:r>
            <a:r>
              <a:rPr lang="en-US" sz="1400" dirty="0">
                <a:solidFill>
                  <a:srgbClr val="00444E"/>
                </a:solidFill>
                <a:latin typeface="Century Gothic"/>
                <a:ea typeface="+mn-lt"/>
                <a:cs typeface="Poppins"/>
              </a:rPr>
              <a:t> </a:t>
            </a:r>
            <a:r>
              <a:rPr lang="en-US" sz="14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 Bold"/>
              </a:rPr>
              <a:t>les anomalies et </a:t>
            </a:r>
            <a:r>
              <a:rPr lang="en-US" sz="1400" err="1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tentatives</a:t>
            </a:r>
            <a:r>
              <a:rPr lang="en-US" sz="1400">
                <a:solidFill>
                  <a:srgbClr val="00444E"/>
                </a:solidFill>
                <a:latin typeface="Century Gothic"/>
                <a:ea typeface="+mn-lt"/>
                <a:cs typeface="Poppins"/>
                <a:sym typeface="Poppins"/>
              </a:rPr>
              <a:t> de vol.</a:t>
            </a:r>
            <a:endParaRPr lang="en-US" sz="1400">
              <a:latin typeface="Calibri"/>
              <a:ea typeface="+mn-lt"/>
              <a:cs typeface="Calibri"/>
            </a:endParaRPr>
          </a:p>
          <a:p>
            <a:pPr marL="302895" indent="-151130">
              <a:buFont typeface="Arial"/>
              <a:buChar char="•"/>
            </a:pPr>
            <a:endParaRPr lang="en-US" sz="1400" dirty="0">
              <a:solidFill>
                <a:srgbClr val="00444E"/>
              </a:solidFill>
              <a:latin typeface="Century Gothic"/>
              <a:ea typeface="+mn-lt"/>
              <a:cs typeface="Poppins"/>
            </a:endParaRPr>
          </a:p>
          <a:p>
            <a:pPr marL="302895" lvl="1" indent="-151130">
              <a:buFont typeface="Arial"/>
              <a:buChar char="•"/>
            </a:pPr>
            <a:r>
              <a:rPr lang="en-US" sz="1400" b="1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Alertes</a:t>
            </a:r>
            <a:r>
              <a:rPr lang="en-US" sz="1400" b="1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 </a:t>
            </a:r>
            <a:r>
              <a:rPr lang="en-US" sz="1400" b="1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température</a:t>
            </a:r>
            <a:r>
              <a:rPr lang="en-US" sz="14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sz="14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– </a:t>
            </a:r>
            <a:r>
              <a:rPr lang="en-US" sz="14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Garantissez</a:t>
            </a:r>
            <a:r>
              <a:rPr lang="en-US" sz="14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des conditions </a:t>
            </a:r>
            <a:r>
              <a:rPr lang="en-US" sz="14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sûres</a:t>
            </a:r>
            <a:r>
              <a:rPr lang="en-US" sz="14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dans les zones </a:t>
            </a:r>
            <a:r>
              <a:rPr lang="en-US" sz="14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passagers</a:t>
            </a:r>
            <a:r>
              <a:rPr lang="en-US" sz="14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sz="140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ou</a:t>
            </a:r>
            <a:r>
              <a:rPr lang="en-US" sz="14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cargo.</a:t>
            </a:r>
            <a:endParaRPr lang="en-US" dirty="0"/>
          </a:p>
          <a:p>
            <a:pPr marL="302895" lvl="1" indent="-151130">
              <a:buFont typeface="Arial"/>
              <a:buChar char="•"/>
            </a:pPr>
            <a:endParaRPr lang="en-US" sz="1400" dirty="0">
              <a:solidFill>
                <a:srgbClr val="00444E"/>
              </a:solidFill>
              <a:latin typeface="Century Gothic"/>
              <a:ea typeface="+mn-lt"/>
              <a:cs typeface="+mn-lt"/>
            </a:endParaRPr>
          </a:p>
          <a:p>
            <a:pPr marL="302895" lvl="1" indent="-151130">
              <a:buFont typeface="Arial"/>
              <a:buChar char="•"/>
            </a:pPr>
            <a:r>
              <a:rPr lang="en-US" sz="1400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Suivi</a:t>
            </a:r>
            <a:r>
              <a:rPr lang="en-US" sz="1400" b="1" dirty="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des </a:t>
            </a:r>
            <a:r>
              <a:rPr lang="en-US" sz="1400" b="1" dirty="0" err="1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portes</a:t>
            </a:r>
            <a:r>
              <a:rPr lang="en-US" sz="1400" dirty="0">
                <a:solidFill>
                  <a:srgbClr val="00444E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4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 Bold"/>
              </a:rPr>
              <a:t>– </a:t>
            </a:r>
            <a:r>
              <a:rPr lang="en-US" sz="14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Recevez</a:t>
            </a:r>
            <a:r>
              <a:rPr lang="en-US" sz="14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sz="14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une</a:t>
            </a:r>
            <a:r>
              <a:rPr lang="en-US" sz="14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sz="14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alerte</a:t>
            </a:r>
            <a:r>
              <a:rPr lang="en-US" sz="14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pour toute </a:t>
            </a:r>
            <a:r>
              <a:rPr lang="en-US" sz="14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ouverture</a:t>
            </a:r>
            <a:r>
              <a:rPr lang="en-US" sz="14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non </a:t>
            </a:r>
            <a:r>
              <a:rPr lang="en-US" sz="14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autorisée</a:t>
            </a:r>
            <a:r>
              <a:rPr lang="en-US" sz="14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, </a:t>
            </a:r>
            <a:r>
              <a:rPr lang="en-US" sz="14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renforçant</a:t>
            </a:r>
            <a:r>
              <a:rPr lang="en-US" sz="14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</a:t>
            </a:r>
            <a:r>
              <a:rPr lang="en-US" sz="1400" dirty="0" err="1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sécurité</a:t>
            </a:r>
            <a:r>
              <a:rPr lang="en-US" sz="1400" dirty="0">
                <a:solidFill>
                  <a:srgbClr val="00444E"/>
                </a:solidFill>
                <a:latin typeface="Century Gothic"/>
                <a:ea typeface="+mn-lt"/>
                <a:cs typeface="+mn-lt"/>
                <a:sym typeface="Poppins"/>
              </a:rPr>
              <a:t> et supervision.</a:t>
            </a:r>
            <a:endParaRPr lang="en-US" dirty="0"/>
          </a:p>
          <a:p>
            <a:pPr marL="302895" lvl="1" indent="-151130" algn="l">
              <a:lnSpc>
                <a:spcPts val="1962"/>
              </a:lnSpc>
              <a:buFont typeface="Arial"/>
              <a:buChar char="•"/>
            </a:pPr>
            <a:endParaRPr lang="en-US" sz="1400" dirty="0">
              <a:solidFill>
                <a:srgbClr val="00444E"/>
              </a:solidFill>
              <a:latin typeface="Century Gothic" panose="020B0502020202020204" pitchFamily="34" charset="0"/>
              <a:ea typeface="Poppins"/>
              <a:cs typeface="Poppins"/>
            </a:endParaRPr>
          </a:p>
          <a:p>
            <a:pPr algn="l">
              <a:lnSpc>
                <a:spcPts val="2522"/>
              </a:lnSpc>
            </a:pPr>
            <a:endParaRPr lang="en-US" sz="1403">
              <a:solidFill>
                <a:srgbClr val="00444E"/>
              </a:solidFill>
              <a:latin typeface="Century Gothic" panose="020B0502020202020204" pitchFamily="34" charset="0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60819"/>
            <a:ext cx="18288000" cy="12192000"/>
            <a:chOff x="0" y="0"/>
            <a:chExt cx="24384000" cy="1625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6256000"/>
            </a:xfrm>
            <a:custGeom>
              <a:avLst/>
              <a:gdLst/>
              <a:ahLst/>
              <a:cxnLst/>
              <a:rect l="l" t="t" r="r" b="b"/>
              <a:pathLst>
                <a:path w="24384000" h="16256000">
                  <a:moveTo>
                    <a:pt x="0" y="0"/>
                  </a:moveTo>
                  <a:lnTo>
                    <a:pt x="24384000" y="0"/>
                  </a:lnTo>
                  <a:lnTo>
                    <a:pt x="24384000" y="16256000"/>
                  </a:lnTo>
                  <a:lnTo>
                    <a:pt x="0" y="1625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735" r="-2735"/>
              </a:stretch>
            </a:blipFill>
          </p:spPr>
          <p:txBody>
            <a:bodyPr/>
            <a:lstStyle/>
            <a:p>
              <a:endParaRPr lang="en-ZA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A07C4DE195E44984147D0EF30EBB7C" ma:contentTypeVersion="13" ma:contentTypeDescription="Create a new document." ma:contentTypeScope="" ma:versionID="1a47fec156e280704e503b205aa294ba">
  <xsd:schema xmlns:xsd="http://www.w3.org/2001/XMLSchema" xmlns:xs="http://www.w3.org/2001/XMLSchema" xmlns:p="http://schemas.microsoft.com/office/2006/metadata/properties" xmlns:ns2="080ffa63-2f69-4fc4-b478-0b6206631e01" xmlns:ns3="4e3b27c9-6f97-4edf-8693-ae863393bd88" targetNamespace="http://schemas.microsoft.com/office/2006/metadata/properties" ma:root="true" ma:fieldsID="3b6d3516663ead23b1fba7c2282a9d22" ns2:_="" ns3:_="">
    <xsd:import namespace="080ffa63-2f69-4fc4-b478-0b6206631e01"/>
    <xsd:import namespace="4e3b27c9-6f97-4edf-8693-ae863393bd88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0ffa63-2f69-4fc4-b478-0b6206631e01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15ba9f04-24d6-471a-9e76-e4ab59d024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3b27c9-6f97-4edf-8693-ae863393bd8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623f1016-b9f7-4e48-b44f-5b6a3a3a194f}" ma:internalName="TaxCatchAll" ma:showField="CatchAllData" ma:web="4e3b27c9-6f97-4edf-8693-ae863393bd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e3b27c9-6f97-4edf-8693-ae863393bd88" xsi:nil="true"/>
    <lcf76f155ced4ddcb4097134ff3c332f xmlns="080ffa63-2f69-4fc4-b478-0b6206631e0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A9C6A23-F249-41FA-8A2A-8EE82DE42B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80ffa63-2f69-4fc4-b478-0b6206631e01"/>
    <ds:schemaRef ds:uri="4e3b27c9-6f97-4edf-8693-ae863393bd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3CB5D41-9AE4-48C7-B1AB-420E8D983EF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9A3BA38-B14F-4B9D-9B3F-C3F5770D119A}">
  <ds:schemaRefs>
    <ds:schemaRef ds:uri="5138c6f0-aeca-4faa-9cd7-a6a537a7528c"/>
    <ds:schemaRef ds:uri="http://purl.org/dc/terms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elements/1.1/"/>
    <ds:schemaRef ds:uri="4e3b27c9-6f97-4edf-8693-ae863393bd88"/>
    <ds:schemaRef ds:uri="080ffa63-2f69-4fc4-b478-0b6206631e0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1054</Words>
  <Application>Microsoft Office PowerPoint</Application>
  <PresentationFormat>Custom</PresentationFormat>
  <Paragraphs>100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WL_Transport &amp; Logistics Solutions</dc:title>
  <cp:lastModifiedBy>Sara Noone</cp:lastModifiedBy>
  <cp:revision>150</cp:revision>
  <dcterms:created xsi:type="dcterms:W3CDTF">2006-08-16T00:00:00Z</dcterms:created>
  <dcterms:modified xsi:type="dcterms:W3CDTF">2025-11-25T13:33:57Z</dcterms:modified>
  <dc:identifier>DAG5I6cVPqw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0x010100B1A07C4DE195E44984147D0EF30EBB7C</vt:lpwstr>
  </property>
  <property fmtid="{D5CDD505-2E9C-101B-9397-08002B2CF9AE}" pid="3" name="Order">
    <vt:lpwstr>46900.0000000000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MediaServiceImageTags">
    <vt:lpwstr/>
  </property>
</Properties>
</file>